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tags/tag2.xml" ContentType="application/vnd.openxmlformats-officedocument.presentationml.tags+xml"/>
  <Override PartName="/ppt/notesSlides/notesSlide2.xml" ContentType="application/vnd.openxmlformats-officedocument.presentationml.notesSlide+xml"/>
  <Override PartName="/ppt/tags/tag3.xml" ContentType="application/vnd.openxmlformats-officedocument.presentationml.tags+xml"/>
  <Override PartName="/ppt/notesSlides/notesSlide3.xml" ContentType="application/vnd.openxmlformats-officedocument.presentationml.notesSlide+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notesSlides/notesSlide4.xml" ContentType="application/vnd.openxmlformats-officedocument.presentationml.notesSlide+xml"/>
  <Override PartName="/ppt/tags/tag9.xml" ContentType="application/vnd.openxmlformats-officedocument.presentationml.tags+xml"/>
  <Override PartName="/ppt/notesSlides/notesSlide5.xml" ContentType="application/vnd.openxmlformats-officedocument.presentationml.notesSlide+xml"/>
  <Override PartName="/ppt/tags/tag10.xml" ContentType="application/vnd.openxmlformats-officedocument.presentationml.tags+xml"/>
  <Override PartName="/ppt/notesSlides/notesSlide6.xml" ContentType="application/vnd.openxmlformats-officedocument.presentationml.notesSlide+xml"/>
  <Override PartName="/ppt/tags/tag11.xml" ContentType="application/vnd.openxmlformats-officedocument.presentationml.tags+xml"/>
  <Override PartName="/ppt/notesSlides/notesSlide7.xml" ContentType="application/vnd.openxmlformats-officedocument.presentationml.notesSlide+xml"/>
  <Override PartName="/ppt/tags/tag12.xml" ContentType="application/vnd.openxmlformats-officedocument.presentationml.tags+xml"/>
  <Override PartName="/ppt/notesSlides/notesSlide8.xml" ContentType="application/vnd.openxmlformats-officedocument.presentationml.notesSlide+xml"/>
  <Override PartName="/ppt/tags/tag13.xml" ContentType="application/vnd.openxmlformats-officedocument.presentationml.tags+xml"/>
  <Override PartName="/ppt/notesSlides/notesSlide9.xml" ContentType="application/vnd.openxmlformats-officedocument.presentationml.notesSlide+xml"/>
  <Override PartName="/ppt/tags/tag14.xml" ContentType="application/vnd.openxmlformats-officedocument.presentationml.tags+xml"/>
  <Override PartName="/ppt/notesSlides/notesSlide10.xml" ContentType="application/vnd.openxmlformats-officedocument.presentationml.notesSlide+xml"/>
  <Override PartName="/ppt/tags/tag15.xml" ContentType="application/vnd.openxmlformats-officedocument.presentationml.tags+xml"/>
  <Override PartName="/ppt/notesSlides/notesSlide11.xml" ContentType="application/vnd.openxmlformats-officedocument.presentationml.notesSlide+xml"/>
  <Override PartName="/ppt/tags/tag16.xml" ContentType="application/vnd.openxmlformats-officedocument.presentationml.tags+xml"/>
  <Override PartName="/ppt/notesSlides/notesSlide12.xml" ContentType="application/vnd.openxmlformats-officedocument.presentationml.notesSlide+xml"/>
  <Override PartName="/ppt/tags/tag17.xml" ContentType="application/vnd.openxmlformats-officedocument.presentationml.tags+xml"/>
  <Override PartName="/ppt/notesSlides/notesSlide13.xml" ContentType="application/vnd.openxmlformats-officedocument.presentationml.notesSlide+xml"/>
  <Override PartName="/ppt/tags/tag18.xml" ContentType="application/vnd.openxmlformats-officedocument.presentationml.tags+xml"/>
  <Override PartName="/ppt/notesSlides/notesSlide14.xml" ContentType="application/vnd.openxmlformats-officedocument.presentationml.notesSlide+xml"/>
  <Override PartName="/ppt/tags/tag19.xml" ContentType="application/vnd.openxmlformats-officedocument.presentationml.tags+xml"/>
  <Override PartName="/ppt/notesSlides/notesSlide15.xml" ContentType="application/vnd.openxmlformats-officedocument.presentationml.notesSlide+xml"/>
  <Override PartName="/ppt/tags/tag20.xml" ContentType="application/vnd.openxmlformats-officedocument.presentationml.tags+xml"/>
  <Override PartName="/ppt/notesSlides/notesSlide16.xml" ContentType="application/vnd.openxmlformats-officedocument.presentationml.notesSlide+xml"/>
  <Override PartName="/ppt/tags/tag21.xml" ContentType="application/vnd.openxmlformats-officedocument.presentationml.tags+xml"/>
  <Override PartName="/ppt/notesSlides/notesSlide17.xml" ContentType="application/vnd.openxmlformats-officedocument.presentationml.notesSlide+xml"/>
  <Override PartName="/ppt/tags/tag22.xml" ContentType="application/vnd.openxmlformats-officedocument.presentationml.tags+xml"/>
  <Override PartName="/ppt/notesSlides/notesSlide18.xml" ContentType="application/vnd.openxmlformats-officedocument.presentationml.notesSlide+xml"/>
  <Override PartName="/ppt/tags/tag23.xml" ContentType="application/vnd.openxmlformats-officedocument.presentationml.tags+xml"/>
  <Override PartName="/ppt/notesSlides/notesSlide19.xml" ContentType="application/vnd.openxmlformats-officedocument.presentationml.notesSlide+xml"/>
  <Override PartName="/ppt/tags/tag24.xml" ContentType="application/vnd.openxmlformats-officedocument.presentationml.tags+xml"/>
  <Override PartName="/ppt/notesSlides/notesSlide20.xml" ContentType="application/vnd.openxmlformats-officedocument.presentationml.notesSlide+xml"/>
  <Override PartName="/ppt/tags/tag25.xml" ContentType="application/vnd.openxmlformats-officedocument.presentationml.tags+xml"/>
  <Override PartName="/ppt/notesSlides/notesSlide21.xml" ContentType="application/vnd.openxmlformats-officedocument.presentationml.notesSlide+xml"/>
  <Override PartName="/ppt/tags/tag26.xml" ContentType="application/vnd.openxmlformats-officedocument.presentationml.tags+xml"/>
  <Override PartName="/ppt/notesSlides/notesSlide22.xml" ContentType="application/vnd.openxmlformats-officedocument.presentationml.notesSlide+xml"/>
  <Override PartName="/ppt/tags/tag27.xml" ContentType="application/vnd.openxmlformats-officedocument.presentationml.tags+xml"/>
  <Override PartName="/ppt/notesSlides/notesSlide23.xml" ContentType="application/vnd.openxmlformats-officedocument.presentationml.notesSlide+xml"/>
  <Override PartName="/ppt/tags/tag28.xml" ContentType="application/vnd.openxmlformats-officedocument.presentationml.tags+xml"/>
  <Override PartName="/ppt/notesSlides/notesSlide24.xml" ContentType="application/vnd.openxmlformats-officedocument.presentationml.notesSlide+xml"/>
  <Override PartName="/ppt/tags/tag29.xml" ContentType="application/vnd.openxmlformats-officedocument.presentationml.tags+xml"/>
  <Override PartName="/ppt/notesSlides/notesSlide25.xml" ContentType="application/vnd.openxmlformats-officedocument.presentationml.notesSlide+xml"/>
  <Override PartName="/ppt/tags/tag30.xml" ContentType="application/vnd.openxmlformats-officedocument.presentationml.tags+xml"/>
  <Override PartName="/ppt/notesSlides/notesSlide26.xml" ContentType="application/vnd.openxmlformats-officedocument.presentationml.notesSlide+xml"/>
  <Override PartName="/ppt/tags/tag31.xml" ContentType="application/vnd.openxmlformats-officedocument.presentationml.tags+xml"/>
  <Override PartName="/ppt/notesSlides/notesSlide27.xml" ContentType="application/vnd.openxmlformats-officedocument.presentationml.notesSlide+xml"/>
  <Override PartName="/ppt/tags/tag32.xml" ContentType="application/vnd.openxmlformats-officedocument.presentationml.tags+xml"/>
  <Override PartName="/ppt/notesSlides/notesSlide28.xml" ContentType="application/vnd.openxmlformats-officedocument.presentationml.notesSlide+xml"/>
  <Override PartName="/ppt/tags/tag33.xml" ContentType="application/vnd.openxmlformats-officedocument.presentationml.tags+xml"/>
  <Override PartName="/ppt/notesSlides/notesSlide29.xml" ContentType="application/vnd.openxmlformats-officedocument.presentationml.notesSlide+xml"/>
  <Override PartName="/ppt/tags/tag34.xml" ContentType="application/vnd.openxmlformats-officedocument.presentationml.tags+xml"/>
  <Override PartName="/ppt/notesSlides/notesSlide30.xml" ContentType="application/vnd.openxmlformats-officedocument.presentationml.notesSlide+xml"/>
  <Override PartName="/ppt/tags/tag35.xml" ContentType="application/vnd.openxmlformats-officedocument.presentationml.tags+xml"/>
  <Override PartName="/ppt/notesSlides/notesSlide31.xml" ContentType="application/vnd.openxmlformats-officedocument.presentationml.notesSlide+xml"/>
  <Override PartName="/ppt/tags/tag36.xml" ContentType="application/vnd.openxmlformats-officedocument.presentationml.tags+xml"/>
  <Override PartName="/ppt/notesSlides/notesSlide32.xml" ContentType="application/vnd.openxmlformats-officedocument.presentationml.notesSlide+xml"/>
  <Override PartName="/ppt/tags/tag37.xml" ContentType="application/vnd.openxmlformats-officedocument.presentationml.tags+xml"/>
  <Override PartName="/ppt/notesSlides/notesSlide33.xml" ContentType="application/vnd.openxmlformats-officedocument.presentationml.notesSlide+xml"/>
  <Override PartName="/ppt/tags/tag38.xml" ContentType="application/vnd.openxmlformats-officedocument.presentationml.tags+xml"/>
  <Override PartName="/ppt/notesSlides/notesSlide34.xml" ContentType="application/vnd.openxmlformats-officedocument.presentationml.notesSlide+xml"/>
  <Override PartName="/ppt/tags/tag39.xml" ContentType="application/vnd.openxmlformats-officedocument.presentationml.tags+xml"/>
  <Override PartName="/ppt/notesSlides/notesSlide35.xml" ContentType="application/vnd.openxmlformats-officedocument.presentationml.notesSlide+xml"/>
  <Override PartName="/ppt/tags/tag40.xml" ContentType="application/vnd.openxmlformats-officedocument.presentationml.tags+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3"/>
  </p:notesMasterIdLst>
  <p:sldIdLst>
    <p:sldId id="256" r:id="rId2"/>
    <p:sldId id="259" r:id="rId3"/>
    <p:sldId id="261" r:id="rId4"/>
    <p:sldId id="262" r:id="rId5"/>
    <p:sldId id="263" r:id="rId6"/>
    <p:sldId id="265" r:id="rId7"/>
    <p:sldId id="266" r:id="rId8"/>
    <p:sldId id="267" r:id="rId9"/>
    <p:sldId id="264" r:id="rId10"/>
    <p:sldId id="268" r:id="rId11"/>
    <p:sldId id="269" r:id="rId12"/>
    <p:sldId id="270" r:id="rId13"/>
    <p:sldId id="271" r:id="rId14"/>
    <p:sldId id="272" r:id="rId15"/>
    <p:sldId id="273" r:id="rId16"/>
    <p:sldId id="274" r:id="rId17"/>
    <p:sldId id="275" r:id="rId18"/>
    <p:sldId id="276" r:id="rId19"/>
    <p:sldId id="277" r:id="rId20"/>
    <p:sldId id="279" r:id="rId21"/>
    <p:sldId id="280" r:id="rId22"/>
    <p:sldId id="278" r:id="rId23"/>
    <p:sldId id="281" r:id="rId24"/>
    <p:sldId id="282" r:id="rId25"/>
    <p:sldId id="283" r:id="rId26"/>
    <p:sldId id="284" r:id="rId27"/>
    <p:sldId id="285" r:id="rId28"/>
    <p:sldId id="286" r:id="rId29"/>
    <p:sldId id="287" r:id="rId30"/>
    <p:sldId id="288" r:id="rId31"/>
    <p:sldId id="290" r:id="rId32"/>
    <p:sldId id="294" r:id="rId33"/>
    <p:sldId id="298" r:id="rId34"/>
    <p:sldId id="299" r:id="rId35"/>
    <p:sldId id="301" r:id="rId36"/>
    <p:sldId id="300" r:id="rId37"/>
    <p:sldId id="289" r:id="rId38"/>
    <p:sldId id="291" r:id="rId39"/>
    <p:sldId id="302" r:id="rId40"/>
    <p:sldId id="293" r:id="rId41"/>
    <p:sldId id="292" r:id="rId42"/>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76601"/>
    <a:srgbClr val="8021AD"/>
    <a:srgbClr val="41B522"/>
    <a:srgbClr val="9C6613"/>
    <a:srgbClr val="D18B1A"/>
    <a:srgbClr val="DEAA27"/>
    <a:srgbClr val="CB9029"/>
    <a:srgbClr val="7393D4"/>
    <a:srgbClr val="E40093"/>
    <a:srgbClr val="2399FE"/>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35" autoAdjust="0"/>
    <p:restoredTop sz="94717" autoAdjust="0"/>
  </p:normalViewPr>
  <p:slideViewPr>
    <p:cSldViewPr snapToGrid="0" snapToObjects="1">
      <p:cViewPr varScale="1">
        <p:scale>
          <a:sx n="93" d="100"/>
          <a:sy n="93" d="100"/>
        </p:scale>
        <p:origin x="720" y="84"/>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2.jpe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CD673BA-7A96-9546-B554-BD774E5D7968}" type="datetimeFigureOut">
              <a:rPr lang="en-US" smtClean="0"/>
              <a:t>3/1/2015</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A0C0785-3115-EE43-BCE2-D76D2BDD2AB9}" type="slidenum">
              <a:rPr lang="en-US" smtClean="0"/>
              <a:t>‹#›</a:t>
            </a:fld>
            <a:endParaRPr lang="en-US"/>
          </a:p>
        </p:txBody>
      </p:sp>
    </p:spTree>
    <p:extLst>
      <p:ext uri="{BB962C8B-B14F-4D97-AF65-F5344CB8AC3E}">
        <p14:creationId xmlns:p14="http://schemas.microsoft.com/office/powerpoint/2010/main" val="1968667306"/>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2</a:t>
            </a:fld>
            <a:endParaRPr lang="en-US"/>
          </a:p>
        </p:txBody>
      </p:sp>
    </p:spTree>
    <p:extLst>
      <p:ext uri="{BB962C8B-B14F-4D97-AF65-F5344CB8AC3E}">
        <p14:creationId xmlns:p14="http://schemas.microsoft.com/office/powerpoint/2010/main" val="29705986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15</a:t>
            </a:fld>
            <a:endParaRPr lang="en-US"/>
          </a:p>
        </p:txBody>
      </p:sp>
    </p:spTree>
    <p:extLst>
      <p:ext uri="{BB962C8B-B14F-4D97-AF65-F5344CB8AC3E}">
        <p14:creationId xmlns:p14="http://schemas.microsoft.com/office/powerpoint/2010/main" val="3297864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16</a:t>
            </a:fld>
            <a:endParaRPr lang="en-US"/>
          </a:p>
        </p:txBody>
      </p:sp>
    </p:spTree>
    <p:extLst>
      <p:ext uri="{BB962C8B-B14F-4D97-AF65-F5344CB8AC3E}">
        <p14:creationId xmlns:p14="http://schemas.microsoft.com/office/powerpoint/2010/main" val="29705986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17</a:t>
            </a:fld>
            <a:endParaRPr lang="en-US"/>
          </a:p>
        </p:txBody>
      </p:sp>
    </p:spTree>
    <p:extLst>
      <p:ext uri="{BB962C8B-B14F-4D97-AF65-F5344CB8AC3E}">
        <p14:creationId xmlns:p14="http://schemas.microsoft.com/office/powerpoint/2010/main" val="3297864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18</a:t>
            </a:fld>
            <a:endParaRPr lang="en-US"/>
          </a:p>
        </p:txBody>
      </p:sp>
    </p:spTree>
    <p:extLst>
      <p:ext uri="{BB962C8B-B14F-4D97-AF65-F5344CB8AC3E}">
        <p14:creationId xmlns:p14="http://schemas.microsoft.com/office/powerpoint/2010/main" val="3297864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19</a:t>
            </a:fld>
            <a:endParaRPr lang="en-US"/>
          </a:p>
        </p:txBody>
      </p:sp>
    </p:spTree>
    <p:extLst>
      <p:ext uri="{BB962C8B-B14F-4D97-AF65-F5344CB8AC3E}">
        <p14:creationId xmlns:p14="http://schemas.microsoft.com/office/powerpoint/2010/main" val="3297864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20</a:t>
            </a:fld>
            <a:endParaRPr lang="en-US"/>
          </a:p>
        </p:txBody>
      </p:sp>
    </p:spTree>
    <p:extLst>
      <p:ext uri="{BB962C8B-B14F-4D97-AF65-F5344CB8AC3E}">
        <p14:creationId xmlns:p14="http://schemas.microsoft.com/office/powerpoint/2010/main" val="32978647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21</a:t>
            </a:fld>
            <a:endParaRPr lang="en-US"/>
          </a:p>
        </p:txBody>
      </p:sp>
    </p:spTree>
    <p:extLst>
      <p:ext uri="{BB962C8B-B14F-4D97-AF65-F5344CB8AC3E}">
        <p14:creationId xmlns:p14="http://schemas.microsoft.com/office/powerpoint/2010/main" val="3297864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22</a:t>
            </a:fld>
            <a:endParaRPr lang="en-US"/>
          </a:p>
        </p:txBody>
      </p:sp>
    </p:spTree>
    <p:extLst>
      <p:ext uri="{BB962C8B-B14F-4D97-AF65-F5344CB8AC3E}">
        <p14:creationId xmlns:p14="http://schemas.microsoft.com/office/powerpoint/2010/main" val="32978647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23</a:t>
            </a:fld>
            <a:endParaRPr lang="en-US"/>
          </a:p>
        </p:txBody>
      </p:sp>
    </p:spTree>
    <p:extLst>
      <p:ext uri="{BB962C8B-B14F-4D97-AF65-F5344CB8AC3E}">
        <p14:creationId xmlns:p14="http://schemas.microsoft.com/office/powerpoint/2010/main" val="32978647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24</a:t>
            </a:fld>
            <a:endParaRPr lang="en-US"/>
          </a:p>
        </p:txBody>
      </p:sp>
    </p:spTree>
    <p:extLst>
      <p:ext uri="{BB962C8B-B14F-4D97-AF65-F5344CB8AC3E}">
        <p14:creationId xmlns:p14="http://schemas.microsoft.com/office/powerpoint/2010/main" val="3297864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3</a:t>
            </a:fld>
            <a:endParaRPr lang="en-US"/>
          </a:p>
        </p:txBody>
      </p:sp>
    </p:spTree>
    <p:extLst>
      <p:ext uri="{BB962C8B-B14F-4D97-AF65-F5344CB8AC3E}">
        <p14:creationId xmlns:p14="http://schemas.microsoft.com/office/powerpoint/2010/main" val="297059869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25</a:t>
            </a:fld>
            <a:endParaRPr lang="en-US"/>
          </a:p>
        </p:txBody>
      </p:sp>
    </p:spTree>
    <p:extLst>
      <p:ext uri="{BB962C8B-B14F-4D97-AF65-F5344CB8AC3E}">
        <p14:creationId xmlns:p14="http://schemas.microsoft.com/office/powerpoint/2010/main" val="32978647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26</a:t>
            </a:fld>
            <a:endParaRPr lang="en-US"/>
          </a:p>
        </p:txBody>
      </p:sp>
    </p:spTree>
    <p:extLst>
      <p:ext uri="{BB962C8B-B14F-4D97-AF65-F5344CB8AC3E}">
        <p14:creationId xmlns:p14="http://schemas.microsoft.com/office/powerpoint/2010/main" val="32978647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27</a:t>
            </a:fld>
            <a:endParaRPr lang="en-US"/>
          </a:p>
        </p:txBody>
      </p:sp>
    </p:spTree>
    <p:extLst>
      <p:ext uri="{BB962C8B-B14F-4D97-AF65-F5344CB8AC3E}">
        <p14:creationId xmlns:p14="http://schemas.microsoft.com/office/powerpoint/2010/main" val="32978647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28</a:t>
            </a:fld>
            <a:endParaRPr lang="en-US"/>
          </a:p>
        </p:txBody>
      </p:sp>
    </p:spTree>
    <p:extLst>
      <p:ext uri="{BB962C8B-B14F-4D97-AF65-F5344CB8AC3E}">
        <p14:creationId xmlns:p14="http://schemas.microsoft.com/office/powerpoint/2010/main" val="32978647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29</a:t>
            </a:fld>
            <a:endParaRPr lang="en-US"/>
          </a:p>
        </p:txBody>
      </p:sp>
    </p:spTree>
    <p:extLst>
      <p:ext uri="{BB962C8B-B14F-4D97-AF65-F5344CB8AC3E}">
        <p14:creationId xmlns:p14="http://schemas.microsoft.com/office/powerpoint/2010/main" val="32978647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30</a:t>
            </a:fld>
            <a:endParaRPr lang="en-US"/>
          </a:p>
        </p:txBody>
      </p:sp>
    </p:spTree>
    <p:extLst>
      <p:ext uri="{BB962C8B-B14F-4D97-AF65-F5344CB8AC3E}">
        <p14:creationId xmlns:p14="http://schemas.microsoft.com/office/powerpoint/2010/main" val="297059869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31</a:t>
            </a:fld>
            <a:endParaRPr lang="en-US"/>
          </a:p>
        </p:txBody>
      </p:sp>
    </p:spTree>
    <p:extLst>
      <p:ext uri="{BB962C8B-B14F-4D97-AF65-F5344CB8AC3E}">
        <p14:creationId xmlns:p14="http://schemas.microsoft.com/office/powerpoint/2010/main" val="32978647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32</a:t>
            </a:fld>
            <a:endParaRPr lang="en-US"/>
          </a:p>
        </p:txBody>
      </p:sp>
    </p:spTree>
    <p:extLst>
      <p:ext uri="{BB962C8B-B14F-4D97-AF65-F5344CB8AC3E}">
        <p14:creationId xmlns:p14="http://schemas.microsoft.com/office/powerpoint/2010/main" val="32978647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33</a:t>
            </a:fld>
            <a:endParaRPr lang="en-US"/>
          </a:p>
        </p:txBody>
      </p:sp>
    </p:spTree>
    <p:extLst>
      <p:ext uri="{BB962C8B-B14F-4D97-AF65-F5344CB8AC3E}">
        <p14:creationId xmlns:p14="http://schemas.microsoft.com/office/powerpoint/2010/main" val="32978647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34</a:t>
            </a:fld>
            <a:endParaRPr lang="en-US"/>
          </a:p>
        </p:txBody>
      </p:sp>
    </p:spTree>
    <p:extLst>
      <p:ext uri="{BB962C8B-B14F-4D97-AF65-F5344CB8AC3E}">
        <p14:creationId xmlns:p14="http://schemas.microsoft.com/office/powerpoint/2010/main" val="3297864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4</a:t>
            </a:fld>
            <a:endParaRPr lang="en-US"/>
          </a:p>
        </p:txBody>
      </p:sp>
    </p:spTree>
    <p:extLst>
      <p:ext uri="{BB962C8B-B14F-4D97-AF65-F5344CB8AC3E}">
        <p14:creationId xmlns:p14="http://schemas.microsoft.com/office/powerpoint/2010/main" val="297059869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35</a:t>
            </a:fld>
            <a:endParaRPr lang="en-US"/>
          </a:p>
        </p:txBody>
      </p:sp>
    </p:spTree>
    <p:extLst>
      <p:ext uri="{BB962C8B-B14F-4D97-AF65-F5344CB8AC3E}">
        <p14:creationId xmlns:p14="http://schemas.microsoft.com/office/powerpoint/2010/main" val="32978647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36</a:t>
            </a:fld>
            <a:endParaRPr lang="en-US"/>
          </a:p>
        </p:txBody>
      </p:sp>
    </p:spTree>
    <p:extLst>
      <p:ext uri="{BB962C8B-B14F-4D97-AF65-F5344CB8AC3E}">
        <p14:creationId xmlns:p14="http://schemas.microsoft.com/office/powerpoint/2010/main" val="32978647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37</a:t>
            </a:fld>
            <a:endParaRPr lang="en-US"/>
          </a:p>
        </p:txBody>
      </p:sp>
    </p:spTree>
    <p:extLst>
      <p:ext uri="{BB962C8B-B14F-4D97-AF65-F5344CB8AC3E}">
        <p14:creationId xmlns:p14="http://schemas.microsoft.com/office/powerpoint/2010/main" val="297059869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38</a:t>
            </a:fld>
            <a:endParaRPr lang="en-US"/>
          </a:p>
        </p:txBody>
      </p:sp>
    </p:spTree>
    <p:extLst>
      <p:ext uri="{BB962C8B-B14F-4D97-AF65-F5344CB8AC3E}">
        <p14:creationId xmlns:p14="http://schemas.microsoft.com/office/powerpoint/2010/main" val="32978647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39</a:t>
            </a:fld>
            <a:endParaRPr lang="en-US"/>
          </a:p>
        </p:txBody>
      </p:sp>
    </p:spTree>
    <p:extLst>
      <p:ext uri="{BB962C8B-B14F-4D97-AF65-F5344CB8AC3E}">
        <p14:creationId xmlns:p14="http://schemas.microsoft.com/office/powerpoint/2010/main" val="32978647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40</a:t>
            </a:fld>
            <a:endParaRPr lang="en-US"/>
          </a:p>
        </p:txBody>
      </p:sp>
    </p:spTree>
    <p:extLst>
      <p:ext uri="{BB962C8B-B14F-4D97-AF65-F5344CB8AC3E}">
        <p14:creationId xmlns:p14="http://schemas.microsoft.com/office/powerpoint/2010/main" val="32978647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41</a:t>
            </a:fld>
            <a:endParaRPr lang="en-US"/>
          </a:p>
        </p:txBody>
      </p:sp>
    </p:spTree>
    <p:extLst>
      <p:ext uri="{BB962C8B-B14F-4D97-AF65-F5344CB8AC3E}">
        <p14:creationId xmlns:p14="http://schemas.microsoft.com/office/powerpoint/2010/main" val="29705986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9</a:t>
            </a:fld>
            <a:endParaRPr lang="en-US"/>
          </a:p>
        </p:txBody>
      </p:sp>
    </p:spTree>
    <p:extLst>
      <p:ext uri="{BB962C8B-B14F-4D97-AF65-F5344CB8AC3E}">
        <p14:creationId xmlns:p14="http://schemas.microsoft.com/office/powerpoint/2010/main" val="3297864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10</a:t>
            </a:fld>
            <a:endParaRPr lang="en-US"/>
          </a:p>
        </p:txBody>
      </p:sp>
    </p:spTree>
    <p:extLst>
      <p:ext uri="{BB962C8B-B14F-4D97-AF65-F5344CB8AC3E}">
        <p14:creationId xmlns:p14="http://schemas.microsoft.com/office/powerpoint/2010/main" val="29705986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11</a:t>
            </a:fld>
            <a:endParaRPr lang="en-US"/>
          </a:p>
        </p:txBody>
      </p:sp>
    </p:spTree>
    <p:extLst>
      <p:ext uri="{BB962C8B-B14F-4D97-AF65-F5344CB8AC3E}">
        <p14:creationId xmlns:p14="http://schemas.microsoft.com/office/powerpoint/2010/main" val="3297864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12</a:t>
            </a:fld>
            <a:endParaRPr lang="en-US"/>
          </a:p>
        </p:txBody>
      </p:sp>
    </p:spTree>
    <p:extLst>
      <p:ext uri="{BB962C8B-B14F-4D97-AF65-F5344CB8AC3E}">
        <p14:creationId xmlns:p14="http://schemas.microsoft.com/office/powerpoint/2010/main" val="3297864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13</a:t>
            </a:fld>
            <a:endParaRPr lang="en-US"/>
          </a:p>
        </p:txBody>
      </p:sp>
    </p:spTree>
    <p:extLst>
      <p:ext uri="{BB962C8B-B14F-4D97-AF65-F5344CB8AC3E}">
        <p14:creationId xmlns:p14="http://schemas.microsoft.com/office/powerpoint/2010/main" val="3297864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14</a:t>
            </a:fld>
            <a:endParaRPr lang="en-US"/>
          </a:p>
        </p:txBody>
      </p:sp>
    </p:spTree>
    <p:extLst>
      <p:ext uri="{BB962C8B-B14F-4D97-AF65-F5344CB8AC3E}">
        <p14:creationId xmlns:p14="http://schemas.microsoft.com/office/powerpoint/2010/main" val="3297864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62062AF-7E6D-9E4D-9141-757C014B0E44}" type="datetimeFigureOut">
              <a:rPr lang="en-US" smtClean="0"/>
              <a:t>3/1/2015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C5E40D-EB86-814C-87CB-855C7C2BC07D}" type="slidenum">
              <a:rPr lang="en-US" smtClean="0"/>
              <a:t>‹#›</a:t>
            </a:fld>
            <a:endParaRPr lang="en-US"/>
          </a:p>
        </p:txBody>
      </p:sp>
    </p:spTree>
    <p:extLst>
      <p:ext uri="{BB962C8B-B14F-4D97-AF65-F5344CB8AC3E}">
        <p14:creationId xmlns:p14="http://schemas.microsoft.com/office/powerpoint/2010/main" val="26626756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62062AF-7E6D-9E4D-9141-757C014B0E44}" type="datetimeFigureOut">
              <a:rPr lang="en-US" smtClean="0"/>
              <a:t>3/1/2015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C5E40D-EB86-814C-87CB-855C7C2BC07D}" type="slidenum">
              <a:rPr lang="en-US" smtClean="0"/>
              <a:t>‹#›</a:t>
            </a:fld>
            <a:endParaRPr lang="en-US"/>
          </a:p>
        </p:txBody>
      </p:sp>
    </p:spTree>
    <p:extLst>
      <p:ext uri="{BB962C8B-B14F-4D97-AF65-F5344CB8AC3E}">
        <p14:creationId xmlns:p14="http://schemas.microsoft.com/office/powerpoint/2010/main" val="33992016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62062AF-7E6D-9E4D-9141-757C014B0E44}" type="datetimeFigureOut">
              <a:rPr lang="en-US" smtClean="0"/>
              <a:t>3/1/2015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C5E40D-EB86-814C-87CB-855C7C2BC07D}" type="slidenum">
              <a:rPr lang="en-US" smtClean="0"/>
              <a:t>‹#›</a:t>
            </a:fld>
            <a:endParaRPr lang="en-US"/>
          </a:p>
        </p:txBody>
      </p:sp>
    </p:spTree>
    <p:extLst>
      <p:ext uri="{BB962C8B-B14F-4D97-AF65-F5344CB8AC3E}">
        <p14:creationId xmlns:p14="http://schemas.microsoft.com/office/powerpoint/2010/main" val="9406928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62062AF-7E6D-9E4D-9141-757C014B0E44}" type="datetimeFigureOut">
              <a:rPr lang="en-US" smtClean="0"/>
              <a:t>3/1/2015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C5E40D-EB86-814C-87CB-855C7C2BC07D}" type="slidenum">
              <a:rPr lang="en-US" smtClean="0"/>
              <a:t>‹#›</a:t>
            </a:fld>
            <a:endParaRPr lang="en-US"/>
          </a:p>
        </p:txBody>
      </p:sp>
    </p:spTree>
    <p:extLst>
      <p:ext uri="{BB962C8B-B14F-4D97-AF65-F5344CB8AC3E}">
        <p14:creationId xmlns:p14="http://schemas.microsoft.com/office/powerpoint/2010/main" val="25817524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62062AF-7E6D-9E4D-9141-757C014B0E44}" type="datetimeFigureOut">
              <a:rPr lang="en-US" smtClean="0"/>
              <a:t>3/1/2015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C5E40D-EB86-814C-87CB-855C7C2BC07D}" type="slidenum">
              <a:rPr lang="en-US" smtClean="0"/>
              <a:t>‹#›</a:t>
            </a:fld>
            <a:endParaRPr lang="en-US"/>
          </a:p>
        </p:txBody>
      </p:sp>
    </p:spTree>
    <p:extLst>
      <p:ext uri="{BB962C8B-B14F-4D97-AF65-F5344CB8AC3E}">
        <p14:creationId xmlns:p14="http://schemas.microsoft.com/office/powerpoint/2010/main" val="8659309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62062AF-7E6D-9E4D-9141-757C014B0E44}" type="datetimeFigureOut">
              <a:rPr lang="en-US" smtClean="0"/>
              <a:t>3/1/2015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C5E40D-EB86-814C-87CB-855C7C2BC07D}" type="slidenum">
              <a:rPr lang="en-US" smtClean="0"/>
              <a:t>‹#›</a:t>
            </a:fld>
            <a:endParaRPr lang="en-US"/>
          </a:p>
        </p:txBody>
      </p:sp>
    </p:spTree>
    <p:extLst>
      <p:ext uri="{BB962C8B-B14F-4D97-AF65-F5344CB8AC3E}">
        <p14:creationId xmlns:p14="http://schemas.microsoft.com/office/powerpoint/2010/main" val="34037602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62062AF-7E6D-9E4D-9141-757C014B0E44}" type="datetimeFigureOut">
              <a:rPr lang="en-US" smtClean="0"/>
              <a:t>3/1/2015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CC5E40D-EB86-814C-87CB-855C7C2BC07D}" type="slidenum">
              <a:rPr lang="en-US" smtClean="0"/>
              <a:t>‹#›</a:t>
            </a:fld>
            <a:endParaRPr lang="en-US"/>
          </a:p>
        </p:txBody>
      </p:sp>
    </p:spTree>
    <p:extLst>
      <p:ext uri="{BB962C8B-B14F-4D97-AF65-F5344CB8AC3E}">
        <p14:creationId xmlns:p14="http://schemas.microsoft.com/office/powerpoint/2010/main" val="31958528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62062AF-7E6D-9E4D-9141-757C014B0E44}" type="datetimeFigureOut">
              <a:rPr lang="en-US" smtClean="0"/>
              <a:t>3/1/2015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CC5E40D-EB86-814C-87CB-855C7C2BC07D}" type="slidenum">
              <a:rPr lang="en-US" smtClean="0"/>
              <a:t>‹#›</a:t>
            </a:fld>
            <a:endParaRPr lang="en-US"/>
          </a:p>
        </p:txBody>
      </p:sp>
    </p:spTree>
    <p:extLst>
      <p:ext uri="{BB962C8B-B14F-4D97-AF65-F5344CB8AC3E}">
        <p14:creationId xmlns:p14="http://schemas.microsoft.com/office/powerpoint/2010/main" val="23378528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2062AF-7E6D-9E4D-9141-757C014B0E44}" type="datetimeFigureOut">
              <a:rPr lang="en-US" smtClean="0"/>
              <a:t>3/1/2015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CC5E40D-EB86-814C-87CB-855C7C2BC07D}" type="slidenum">
              <a:rPr lang="en-US" smtClean="0"/>
              <a:t>‹#›</a:t>
            </a:fld>
            <a:endParaRPr lang="en-US"/>
          </a:p>
        </p:txBody>
      </p:sp>
    </p:spTree>
    <p:extLst>
      <p:ext uri="{BB962C8B-B14F-4D97-AF65-F5344CB8AC3E}">
        <p14:creationId xmlns:p14="http://schemas.microsoft.com/office/powerpoint/2010/main" val="37941602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62062AF-7E6D-9E4D-9141-757C014B0E44}" type="datetimeFigureOut">
              <a:rPr lang="en-US" smtClean="0"/>
              <a:t>3/1/2015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C5E40D-EB86-814C-87CB-855C7C2BC07D}" type="slidenum">
              <a:rPr lang="en-US" smtClean="0"/>
              <a:t>‹#›</a:t>
            </a:fld>
            <a:endParaRPr lang="en-US"/>
          </a:p>
        </p:txBody>
      </p:sp>
    </p:spTree>
    <p:extLst>
      <p:ext uri="{BB962C8B-B14F-4D97-AF65-F5344CB8AC3E}">
        <p14:creationId xmlns:p14="http://schemas.microsoft.com/office/powerpoint/2010/main" val="6371891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62062AF-7E6D-9E4D-9141-757C014B0E44}" type="datetimeFigureOut">
              <a:rPr lang="en-US" smtClean="0"/>
              <a:t>3/1/2015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C5E40D-EB86-814C-87CB-855C7C2BC07D}" type="slidenum">
              <a:rPr lang="en-US" smtClean="0"/>
              <a:t>‹#›</a:t>
            </a:fld>
            <a:endParaRPr lang="en-US"/>
          </a:p>
        </p:txBody>
      </p:sp>
    </p:spTree>
    <p:extLst>
      <p:ext uri="{BB962C8B-B14F-4D97-AF65-F5344CB8AC3E}">
        <p14:creationId xmlns:p14="http://schemas.microsoft.com/office/powerpoint/2010/main" val="15841363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62062AF-7E6D-9E4D-9141-757C014B0E44}" type="datetimeFigureOut">
              <a:rPr lang="en-US" smtClean="0"/>
              <a:t>3/1/2015</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2CC5E40D-EB86-814C-87CB-855C7C2BC07D}" type="slidenum">
              <a:rPr lang="en-US" smtClean="0"/>
              <a:t>‹#›</a:t>
            </a:fld>
            <a:endParaRPr lang="en-US"/>
          </a:p>
        </p:txBody>
      </p:sp>
    </p:spTree>
    <p:extLst>
      <p:ext uri="{BB962C8B-B14F-4D97-AF65-F5344CB8AC3E}">
        <p14:creationId xmlns:p14="http://schemas.microsoft.com/office/powerpoint/2010/main" val="36621391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xml"/><Relationship Id="rId1" Type="http://schemas.openxmlformats.org/officeDocument/2006/relationships/tags" Target="../tags/tag9.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7.xml"/><Relationship Id="rId1" Type="http://schemas.openxmlformats.org/officeDocument/2006/relationships/tags" Target="../tags/tag10.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7.xml"/><Relationship Id="rId1" Type="http://schemas.openxmlformats.org/officeDocument/2006/relationships/tags" Target="../tags/tag11.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tags" Target="../tags/tag12.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7.xml"/><Relationship Id="rId1" Type="http://schemas.openxmlformats.org/officeDocument/2006/relationships/tags" Target="../tags/tag13.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7.xml"/><Relationship Id="rId1" Type="http://schemas.openxmlformats.org/officeDocument/2006/relationships/tags" Target="../tags/tag14.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xml"/><Relationship Id="rId1" Type="http://schemas.openxmlformats.org/officeDocument/2006/relationships/tags" Target="../tags/tag15.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7.xml"/><Relationship Id="rId1" Type="http://schemas.openxmlformats.org/officeDocument/2006/relationships/tags" Target="../tags/tag16.xml"/><Relationship Id="rId4" Type="http://schemas.openxmlformats.org/officeDocument/2006/relationships/image" Target="../media/image7.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7.xml"/><Relationship Id="rId1" Type="http://schemas.openxmlformats.org/officeDocument/2006/relationships/tags" Target="../tags/tag17.xml"/><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7.xml"/><Relationship Id="rId1" Type="http://schemas.openxmlformats.org/officeDocument/2006/relationships/tags" Target="../tags/tag18.xml"/><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1.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7.xml"/><Relationship Id="rId1" Type="http://schemas.openxmlformats.org/officeDocument/2006/relationships/tags" Target="../tags/tag19.xml"/><Relationship Id="rId4" Type="http://schemas.openxmlformats.org/officeDocument/2006/relationships/image" Target="../media/image7.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7.xml"/><Relationship Id="rId1" Type="http://schemas.openxmlformats.org/officeDocument/2006/relationships/tags" Target="../tags/tag20.xml"/><Relationship Id="rId4" Type="http://schemas.openxmlformats.org/officeDocument/2006/relationships/image" Target="../media/image7.pn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7.xml"/><Relationship Id="rId1" Type="http://schemas.openxmlformats.org/officeDocument/2006/relationships/tags" Target="../tags/tag21.xml"/><Relationship Id="rId4" Type="http://schemas.openxmlformats.org/officeDocument/2006/relationships/image" Target="../media/image7.pn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7.xml"/><Relationship Id="rId1" Type="http://schemas.openxmlformats.org/officeDocument/2006/relationships/tags" Target="../tags/tag22.xml"/><Relationship Id="rId4" Type="http://schemas.openxmlformats.org/officeDocument/2006/relationships/image" Target="../media/image7.pn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7.xml"/><Relationship Id="rId1" Type="http://schemas.openxmlformats.org/officeDocument/2006/relationships/tags" Target="../tags/tag23.xml"/><Relationship Id="rId4" Type="http://schemas.openxmlformats.org/officeDocument/2006/relationships/image" Target="../media/image7.pn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7.xml"/><Relationship Id="rId1" Type="http://schemas.openxmlformats.org/officeDocument/2006/relationships/tags" Target="../tags/tag24.xml"/><Relationship Id="rId4" Type="http://schemas.openxmlformats.org/officeDocument/2006/relationships/image" Target="../media/image7.png"/></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7.xml"/><Relationship Id="rId1" Type="http://schemas.openxmlformats.org/officeDocument/2006/relationships/tags" Target="../tags/tag25.xml"/><Relationship Id="rId4" Type="http://schemas.openxmlformats.org/officeDocument/2006/relationships/image" Target="../media/image7.pn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7.xml"/><Relationship Id="rId1" Type="http://schemas.openxmlformats.org/officeDocument/2006/relationships/tags" Target="../tags/tag26.xml"/><Relationship Id="rId4" Type="http://schemas.openxmlformats.org/officeDocument/2006/relationships/image" Target="../media/image7.png"/></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7.xml"/><Relationship Id="rId1" Type="http://schemas.openxmlformats.org/officeDocument/2006/relationships/tags" Target="../tags/tag27.xml"/><Relationship Id="rId4" Type="http://schemas.openxmlformats.org/officeDocument/2006/relationships/image" Target="../media/image7.pn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7.xml"/><Relationship Id="rId1" Type="http://schemas.openxmlformats.org/officeDocument/2006/relationships/tags" Target="../tags/tag28.xml"/><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tags" Target="../tags/tag2.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1.xml"/><Relationship Id="rId1" Type="http://schemas.openxmlformats.org/officeDocument/2006/relationships/tags" Target="../tags/tag29.xml"/></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7.xml"/><Relationship Id="rId1" Type="http://schemas.openxmlformats.org/officeDocument/2006/relationships/tags" Target="../tags/tag30.xml"/></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7.xml"/><Relationship Id="rId1" Type="http://schemas.openxmlformats.org/officeDocument/2006/relationships/tags" Target="../tags/tag31.xml"/><Relationship Id="rId4" Type="http://schemas.openxmlformats.org/officeDocument/2006/relationships/image" Target="../media/image8.png"/></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7.xml"/><Relationship Id="rId1" Type="http://schemas.openxmlformats.org/officeDocument/2006/relationships/tags" Target="../tags/tag32.xml"/><Relationship Id="rId4" Type="http://schemas.openxmlformats.org/officeDocument/2006/relationships/image" Target="../media/image9.png"/></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7.xml"/><Relationship Id="rId1" Type="http://schemas.openxmlformats.org/officeDocument/2006/relationships/tags" Target="../tags/tag33.xml"/><Relationship Id="rId4" Type="http://schemas.openxmlformats.org/officeDocument/2006/relationships/image" Target="../media/image10.png"/></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7.xml"/><Relationship Id="rId1" Type="http://schemas.openxmlformats.org/officeDocument/2006/relationships/tags" Target="../tags/tag34.xml"/><Relationship Id="rId4" Type="http://schemas.openxmlformats.org/officeDocument/2006/relationships/image" Target="../media/image11.png"/></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7.xml"/><Relationship Id="rId1" Type="http://schemas.openxmlformats.org/officeDocument/2006/relationships/tags" Target="../tags/tag35.xml"/><Relationship Id="rId4" Type="http://schemas.openxmlformats.org/officeDocument/2006/relationships/image" Target="../media/image12.png"/></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1.xml"/><Relationship Id="rId1" Type="http://schemas.openxmlformats.org/officeDocument/2006/relationships/tags" Target="../tags/tag36.xml"/></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7.xml"/><Relationship Id="rId1" Type="http://schemas.openxmlformats.org/officeDocument/2006/relationships/tags" Target="../tags/tag37.xml"/></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7.xml"/><Relationship Id="rId1" Type="http://schemas.openxmlformats.org/officeDocument/2006/relationships/tags" Target="../tags/tag38.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tags" Target="../tags/tag3.xml"/></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7.xml"/><Relationship Id="rId1" Type="http://schemas.openxmlformats.org/officeDocument/2006/relationships/tags" Target="../tags/tag39.xml"/></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1.xml"/><Relationship Id="rId1" Type="http://schemas.openxmlformats.org/officeDocument/2006/relationships/tags" Target="../tags/tag40.xml"/></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7.xml"/><Relationship Id="rId1" Type="http://schemas.openxmlformats.org/officeDocument/2006/relationships/tags" Target="../tags/tag4.xml"/><Relationship Id="rId4" Type="http://schemas.openxmlformats.org/officeDocument/2006/relationships/image" Target="../media/image3.jpeg"/></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slideLayout" Target="../slideLayouts/slideLayout7.xml"/><Relationship Id="rId1" Type="http://schemas.openxmlformats.org/officeDocument/2006/relationships/tags" Target="../tags/tag5.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7.xml"/><Relationship Id="rId1" Type="http://schemas.openxmlformats.org/officeDocument/2006/relationships/tags" Target="../tags/tag6.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Layout" Target="../slideLayouts/slideLayout7.xml"/><Relationship Id="rId1" Type="http://schemas.openxmlformats.org/officeDocument/2006/relationships/tags" Target="../tags/tag7.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7.xml"/><Relationship Id="rId1" Type="http://schemas.openxmlformats.org/officeDocument/2006/relationships/tags" Target="../tags/tag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Oval 18"/>
          <p:cNvSpPr/>
          <p:nvPr/>
        </p:nvSpPr>
        <p:spPr>
          <a:xfrm>
            <a:off x="5395640" y="4174824"/>
            <a:ext cx="614296" cy="614296"/>
          </a:xfrm>
          <a:prstGeom prst="ellipse">
            <a:avLst/>
          </a:prstGeom>
          <a:solidFill>
            <a:srgbClr val="3366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3" name="Oval 12"/>
          <p:cNvSpPr/>
          <p:nvPr/>
        </p:nvSpPr>
        <p:spPr>
          <a:xfrm>
            <a:off x="348160" y="4172509"/>
            <a:ext cx="614296" cy="614296"/>
          </a:xfrm>
          <a:prstGeom prst="ellipse">
            <a:avLst/>
          </a:prstGeom>
          <a:solidFill>
            <a:srgbClr val="FF66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8" name="Oval 17"/>
          <p:cNvSpPr/>
          <p:nvPr/>
        </p:nvSpPr>
        <p:spPr>
          <a:xfrm>
            <a:off x="5395640" y="3318143"/>
            <a:ext cx="614296" cy="614296"/>
          </a:xfrm>
          <a:prstGeom prst="ellipse">
            <a:avLst/>
          </a:prstGeom>
          <a:solidFill>
            <a:srgbClr val="66006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2" name="Oval 11"/>
          <p:cNvSpPr/>
          <p:nvPr/>
        </p:nvSpPr>
        <p:spPr>
          <a:xfrm>
            <a:off x="348160" y="3315828"/>
            <a:ext cx="614296" cy="614296"/>
          </a:xfrm>
          <a:prstGeom prst="ellipse">
            <a:avLst/>
          </a:prstGeom>
          <a:solidFill>
            <a:schemeClr val="tx1">
              <a:lumMod val="75000"/>
              <a:lumOff val="2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4" name="TextBox 13"/>
          <p:cNvSpPr txBox="1"/>
          <p:nvPr/>
        </p:nvSpPr>
        <p:spPr>
          <a:xfrm>
            <a:off x="1084857" y="3335069"/>
            <a:ext cx="3275256" cy="567335"/>
          </a:xfrm>
          <a:prstGeom prst="rect">
            <a:avLst/>
          </a:prstGeom>
          <a:noFill/>
        </p:spPr>
        <p:txBody>
          <a:bodyPr wrap="none" rtlCol="0">
            <a:spAutoFit/>
          </a:bodyPr>
          <a:lstStyle/>
          <a:p>
            <a:pPr>
              <a:lnSpc>
                <a:spcPct val="80000"/>
              </a:lnSpc>
            </a:pPr>
            <a:r>
              <a:rPr lang="en-PH" sz="2400" b="1" dirty="0" smtClean="0">
                <a:solidFill>
                  <a:schemeClr val="tx1">
                    <a:lumMod val="75000"/>
                    <a:lumOff val="25000"/>
                  </a:schemeClr>
                </a:solidFill>
                <a:latin typeface="Roboto Condensed Bold"/>
                <a:cs typeface="Roboto Condensed Bold"/>
              </a:rPr>
              <a:t>Kyle Mc Hale B. Dela Cruz</a:t>
            </a:r>
          </a:p>
          <a:p>
            <a:pPr>
              <a:lnSpc>
                <a:spcPct val="80000"/>
              </a:lnSpc>
            </a:pPr>
            <a:r>
              <a:rPr lang="en-PH" sz="1400" dirty="0" smtClean="0">
                <a:solidFill>
                  <a:schemeClr val="tx1">
                    <a:lumMod val="75000"/>
                    <a:lumOff val="25000"/>
                  </a:schemeClr>
                </a:solidFill>
                <a:latin typeface="Roboto Condensed Bold"/>
                <a:cs typeface="Roboto Condensed Bold"/>
              </a:rPr>
              <a:t>Email: kyle_delacruz@dlsu.edu.ph</a:t>
            </a:r>
            <a:endParaRPr lang="en-PH" sz="1400" dirty="0">
              <a:solidFill>
                <a:schemeClr val="tx1">
                  <a:lumMod val="75000"/>
                  <a:lumOff val="25000"/>
                </a:schemeClr>
              </a:solidFill>
              <a:latin typeface="Roboto Condensed Bold"/>
              <a:cs typeface="Roboto Condensed Bold"/>
            </a:endParaRPr>
          </a:p>
        </p:txBody>
      </p:sp>
      <p:sp>
        <p:nvSpPr>
          <p:cNvPr id="15" name="TextBox 14"/>
          <p:cNvSpPr txBox="1"/>
          <p:nvPr/>
        </p:nvSpPr>
        <p:spPr>
          <a:xfrm>
            <a:off x="1084857" y="4208857"/>
            <a:ext cx="4083169" cy="567335"/>
          </a:xfrm>
          <a:prstGeom prst="rect">
            <a:avLst/>
          </a:prstGeom>
          <a:noFill/>
        </p:spPr>
        <p:txBody>
          <a:bodyPr wrap="none" rtlCol="0">
            <a:spAutoFit/>
          </a:bodyPr>
          <a:lstStyle/>
          <a:p>
            <a:pPr>
              <a:lnSpc>
                <a:spcPct val="80000"/>
              </a:lnSpc>
            </a:pPr>
            <a:r>
              <a:rPr lang="en-PH" sz="2400" b="1" dirty="0" smtClean="0">
                <a:solidFill>
                  <a:schemeClr val="tx1">
                    <a:lumMod val="75000"/>
                    <a:lumOff val="25000"/>
                  </a:schemeClr>
                </a:solidFill>
                <a:latin typeface="Roboto Condensed Bold"/>
                <a:cs typeface="Roboto Condensed Bold"/>
              </a:rPr>
              <a:t>Kristine Ma. Dominique F. Kalaw</a:t>
            </a:r>
          </a:p>
          <a:p>
            <a:pPr>
              <a:lnSpc>
                <a:spcPct val="80000"/>
              </a:lnSpc>
            </a:pPr>
            <a:r>
              <a:rPr lang="en-PH" sz="1400" dirty="0" smtClean="0">
                <a:solidFill>
                  <a:schemeClr val="tx1">
                    <a:lumMod val="75000"/>
                    <a:lumOff val="25000"/>
                  </a:schemeClr>
                </a:solidFill>
                <a:latin typeface="Roboto Condensed Bold"/>
                <a:cs typeface="Roboto Condensed Bold"/>
              </a:rPr>
              <a:t>Email: kristine_kalaw@dlsu.edu.ph</a:t>
            </a:r>
            <a:endParaRPr lang="en-PH" sz="1400" dirty="0">
              <a:solidFill>
                <a:schemeClr val="tx1">
                  <a:lumMod val="75000"/>
                  <a:lumOff val="25000"/>
                </a:schemeClr>
              </a:solidFill>
              <a:latin typeface="Roboto Condensed Bold"/>
              <a:cs typeface="Roboto Condensed Bold"/>
            </a:endParaRPr>
          </a:p>
        </p:txBody>
      </p:sp>
      <p:sp>
        <p:nvSpPr>
          <p:cNvPr id="20" name="TextBox 19"/>
          <p:cNvSpPr txBox="1"/>
          <p:nvPr/>
        </p:nvSpPr>
        <p:spPr>
          <a:xfrm>
            <a:off x="6132337" y="3345405"/>
            <a:ext cx="2802232" cy="567335"/>
          </a:xfrm>
          <a:prstGeom prst="rect">
            <a:avLst/>
          </a:prstGeom>
          <a:noFill/>
        </p:spPr>
        <p:txBody>
          <a:bodyPr wrap="none" rtlCol="0">
            <a:spAutoFit/>
          </a:bodyPr>
          <a:lstStyle/>
          <a:p>
            <a:pPr>
              <a:lnSpc>
                <a:spcPct val="80000"/>
              </a:lnSpc>
            </a:pPr>
            <a:r>
              <a:rPr lang="en-PH" sz="2400" b="1" dirty="0" smtClean="0">
                <a:solidFill>
                  <a:schemeClr val="tx1">
                    <a:lumMod val="75000"/>
                    <a:lumOff val="25000"/>
                  </a:schemeClr>
                </a:solidFill>
                <a:latin typeface="Roboto Condensed Bold"/>
                <a:cs typeface="Roboto Condensed Bold"/>
              </a:rPr>
              <a:t>John Paul F. Garcia</a:t>
            </a:r>
          </a:p>
          <a:p>
            <a:pPr>
              <a:lnSpc>
                <a:spcPct val="80000"/>
              </a:lnSpc>
            </a:pPr>
            <a:r>
              <a:rPr lang="en-PH" sz="1400" dirty="0" smtClean="0">
                <a:solidFill>
                  <a:schemeClr val="tx1">
                    <a:lumMod val="75000"/>
                    <a:lumOff val="25000"/>
                  </a:schemeClr>
                </a:solidFill>
                <a:latin typeface="Roboto Condensed Bold"/>
                <a:cs typeface="Roboto Condensed Bold"/>
              </a:rPr>
              <a:t>Email: john_paul_garcia@dlsu.edu.ph</a:t>
            </a:r>
            <a:endParaRPr lang="en-PH" sz="1400" dirty="0">
              <a:solidFill>
                <a:schemeClr val="tx1">
                  <a:lumMod val="75000"/>
                  <a:lumOff val="25000"/>
                </a:schemeClr>
              </a:solidFill>
              <a:latin typeface="Roboto Condensed Bold"/>
              <a:cs typeface="Roboto Condensed Bold"/>
            </a:endParaRPr>
          </a:p>
        </p:txBody>
      </p:sp>
      <p:sp>
        <p:nvSpPr>
          <p:cNvPr id="21" name="TextBox 20"/>
          <p:cNvSpPr txBox="1"/>
          <p:nvPr/>
        </p:nvSpPr>
        <p:spPr>
          <a:xfrm>
            <a:off x="6132337" y="4211172"/>
            <a:ext cx="2216109" cy="567335"/>
          </a:xfrm>
          <a:prstGeom prst="rect">
            <a:avLst/>
          </a:prstGeom>
          <a:noFill/>
        </p:spPr>
        <p:txBody>
          <a:bodyPr wrap="none" rtlCol="0">
            <a:spAutoFit/>
          </a:bodyPr>
          <a:lstStyle/>
          <a:p>
            <a:pPr>
              <a:lnSpc>
                <a:spcPct val="80000"/>
              </a:lnSpc>
            </a:pPr>
            <a:r>
              <a:rPr lang="en-PH" sz="2400" b="1" dirty="0" smtClean="0">
                <a:solidFill>
                  <a:schemeClr val="tx1">
                    <a:lumMod val="75000"/>
                    <a:lumOff val="25000"/>
                  </a:schemeClr>
                </a:solidFill>
                <a:latin typeface="Roboto Condensed Bold"/>
                <a:cs typeface="Roboto Condensed Bold"/>
              </a:rPr>
              <a:t>Vilson E. Lu</a:t>
            </a:r>
          </a:p>
          <a:p>
            <a:pPr>
              <a:lnSpc>
                <a:spcPct val="80000"/>
              </a:lnSpc>
            </a:pPr>
            <a:r>
              <a:rPr lang="en-PH" sz="1400" dirty="0" smtClean="0">
                <a:solidFill>
                  <a:schemeClr val="tx1">
                    <a:lumMod val="75000"/>
                    <a:lumOff val="25000"/>
                  </a:schemeClr>
                </a:solidFill>
                <a:latin typeface="Roboto Condensed Bold"/>
                <a:cs typeface="Roboto Condensed Bold"/>
              </a:rPr>
              <a:t>Email: vilson_lu@dlsu.edu.ph</a:t>
            </a:r>
            <a:endParaRPr lang="en-PH" sz="1400" dirty="0">
              <a:solidFill>
                <a:schemeClr val="tx1">
                  <a:lumMod val="75000"/>
                  <a:lumOff val="25000"/>
                </a:schemeClr>
              </a:solidFill>
              <a:latin typeface="Roboto Condensed Bold"/>
              <a:cs typeface="Roboto Condensed Bold"/>
            </a:endParaRPr>
          </a:p>
        </p:txBody>
      </p:sp>
      <p:grpSp>
        <p:nvGrpSpPr>
          <p:cNvPr id="28" name="Group 27"/>
          <p:cNvGrpSpPr/>
          <p:nvPr/>
        </p:nvGrpSpPr>
        <p:grpSpPr>
          <a:xfrm>
            <a:off x="-73885" y="0"/>
            <a:ext cx="9299100" cy="2960341"/>
            <a:chOff x="-73885" y="0"/>
            <a:chExt cx="9299100" cy="2960341"/>
          </a:xfrm>
        </p:grpSpPr>
        <p:pic>
          <p:nvPicPr>
            <p:cNvPr id="9" name="Picture 8"/>
            <p:cNvPicPr>
              <a:picLocks noChangeAspect="1"/>
            </p:cNvPicPr>
            <p:nvPr/>
          </p:nvPicPr>
          <p:blipFill rotWithShape="1">
            <a:blip r:embed="rId2"/>
            <a:srcRect t="12957" b="38976"/>
            <a:stretch/>
          </p:blipFill>
          <p:spPr>
            <a:xfrm>
              <a:off x="0" y="0"/>
              <a:ext cx="9225215" cy="2955514"/>
            </a:xfrm>
            <a:prstGeom prst="rect">
              <a:avLst/>
            </a:prstGeom>
          </p:spPr>
        </p:pic>
        <p:sp>
          <p:nvSpPr>
            <p:cNvPr id="11" name="Rectangle 10"/>
            <p:cNvSpPr/>
            <p:nvPr/>
          </p:nvSpPr>
          <p:spPr>
            <a:xfrm>
              <a:off x="-73885" y="542626"/>
              <a:ext cx="9296400" cy="2417715"/>
            </a:xfrm>
            <a:prstGeom prst="rect">
              <a:avLst/>
            </a:prstGeom>
            <a:gradFill flip="none" rotWithShape="1">
              <a:gsLst>
                <a:gs pos="11000">
                  <a:srgbClr val="8E5B34"/>
                </a:gs>
                <a:gs pos="100000">
                  <a:srgbClr val="FFFFFF">
                    <a:alpha val="0"/>
                  </a:srgbClr>
                </a:gs>
              </a:gsLst>
              <a:lin ang="16200000" scaled="0"/>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PH" sz="2800" b="1" dirty="0">
                <a:latin typeface="Roboto Condensed Bold"/>
                <a:cs typeface="Roboto Condensed Bold"/>
              </a:endParaRPr>
            </a:p>
          </p:txBody>
        </p:sp>
        <p:sp>
          <p:nvSpPr>
            <p:cNvPr id="10" name="TextBox 9"/>
            <p:cNvSpPr txBox="1"/>
            <p:nvPr/>
          </p:nvSpPr>
          <p:spPr>
            <a:xfrm>
              <a:off x="182630" y="1712046"/>
              <a:ext cx="8481709" cy="1097736"/>
            </a:xfrm>
            <a:prstGeom prst="rect">
              <a:avLst/>
            </a:prstGeom>
            <a:noFill/>
          </p:spPr>
          <p:txBody>
            <a:bodyPr wrap="none" rtlCol="0">
              <a:spAutoFit/>
            </a:bodyPr>
            <a:lstStyle/>
            <a:p>
              <a:pPr>
                <a:lnSpc>
                  <a:spcPct val="80000"/>
                </a:lnSpc>
              </a:pPr>
              <a:r>
                <a:rPr lang="en-PH" sz="4000" b="1" dirty="0" smtClean="0">
                  <a:solidFill>
                    <a:schemeClr val="bg1"/>
                  </a:solidFill>
                  <a:effectLst>
                    <a:outerShdw blurRad="50800" dist="38100" dir="2700000" algn="tl" rotWithShape="0">
                      <a:prstClr val="black">
                        <a:alpha val="40000"/>
                      </a:prstClr>
                    </a:outerShdw>
                  </a:effectLst>
                  <a:latin typeface="Roboto Condensed Bold"/>
                  <a:cs typeface="Roboto Condensed Bold"/>
                </a:rPr>
                <a:t>FILIET: An Information Extraction System</a:t>
              </a:r>
            </a:p>
            <a:p>
              <a:pPr>
                <a:lnSpc>
                  <a:spcPct val="80000"/>
                </a:lnSpc>
              </a:pPr>
              <a:r>
                <a:rPr lang="en-PH" sz="4000" b="1" dirty="0" smtClean="0">
                  <a:solidFill>
                    <a:schemeClr val="bg1"/>
                  </a:solidFill>
                  <a:effectLst>
                    <a:outerShdw blurRad="50800" dist="38100" dir="2700000" algn="tl" rotWithShape="0">
                      <a:prstClr val="black">
                        <a:alpha val="40000"/>
                      </a:prstClr>
                    </a:outerShdw>
                  </a:effectLst>
                  <a:latin typeface="Roboto Condensed Bold"/>
                  <a:cs typeface="Roboto Condensed Bold"/>
                </a:rPr>
                <a:t>for Disaster-Related Tweets</a:t>
              </a:r>
              <a:endParaRPr lang="en-PH" sz="4000" b="1" dirty="0">
                <a:solidFill>
                  <a:schemeClr val="bg1"/>
                </a:solidFill>
                <a:effectLst>
                  <a:outerShdw blurRad="50800" dist="38100" dir="2700000" algn="tl" rotWithShape="0">
                    <a:prstClr val="black">
                      <a:alpha val="40000"/>
                    </a:prstClr>
                  </a:outerShdw>
                </a:effectLst>
                <a:latin typeface="Roboto Condensed Bold"/>
                <a:cs typeface="Roboto Condensed Bold"/>
              </a:endParaRPr>
            </a:p>
          </p:txBody>
        </p:sp>
      </p:grpSp>
      <p:sp>
        <p:nvSpPr>
          <p:cNvPr id="30" name="Oval 29"/>
          <p:cNvSpPr/>
          <p:nvPr/>
        </p:nvSpPr>
        <p:spPr>
          <a:xfrm>
            <a:off x="348160" y="3307560"/>
            <a:ext cx="614296" cy="614296"/>
          </a:xfrm>
          <a:prstGeom prst="ellipse">
            <a:avLst/>
          </a:prstGeom>
          <a:solidFill>
            <a:srgbClr val="40404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Tree>
    <p:extLst>
      <p:ext uri="{BB962C8B-B14F-4D97-AF65-F5344CB8AC3E}">
        <p14:creationId xmlns:p14="http://schemas.microsoft.com/office/powerpoint/2010/main" val="6784838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decel="50000"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additive="base">
                                        <p:cTn id="7" dur="400" fill="hold"/>
                                        <p:tgtEl>
                                          <p:spTgt spid="28"/>
                                        </p:tgtEl>
                                        <p:attrNameLst>
                                          <p:attrName>ppt_x</p:attrName>
                                        </p:attrNameLst>
                                      </p:cBhvr>
                                      <p:tavLst>
                                        <p:tav tm="0">
                                          <p:val>
                                            <p:strVal val="#ppt_x"/>
                                          </p:val>
                                        </p:tav>
                                        <p:tav tm="100000">
                                          <p:val>
                                            <p:strVal val="#ppt_x"/>
                                          </p:val>
                                        </p:tav>
                                      </p:tavLst>
                                    </p:anim>
                                    <p:anim calcmode="lin" valueType="num">
                                      <p:cBhvr additive="base">
                                        <p:cTn id="8" dur="400" fill="hold"/>
                                        <p:tgtEl>
                                          <p:spTgt spid="28"/>
                                        </p:tgtEl>
                                        <p:attrNameLst>
                                          <p:attrName>ppt_y</p:attrName>
                                        </p:attrNameLst>
                                      </p:cBhvr>
                                      <p:tavLst>
                                        <p:tav tm="0">
                                          <p:val>
                                            <p:strVal val="0-#ppt_h/2"/>
                                          </p:val>
                                        </p:tav>
                                        <p:tav tm="100000">
                                          <p:val>
                                            <p:strVal val="#ppt_y"/>
                                          </p:val>
                                        </p:tav>
                                      </p:tavLst>
                                    </p:anim>
                                  </p:childTnLst>
                                </p:cTn>
                              </p:par>
                            </p:childTnLst>
                          </p:cTn>
                        </p:par>
                        <p:par>
                          <p:cTn id="9" fill="hold">
                            <p:stCondLst>
                              <p:cond delay="400"/>
                            </p:stCondLst>
                            <p:childTnLst>
                              <p:par>
                                <p:cTn id="10" presetID="2" presetClass="entr" presetSubtype="1" decel="50000" fill="hold" grpId="0" nodeType="afterEffect">
                                  <p:stCondLst>
                                    <p:cond delay="0"/>
                                  </p:stCondLst>
                                  <p:childTnLst>
                                    <p:set>
                                      <p:cBhvr>
                                        <p:cTn id="11" dur="1" fill="hold">
                                          <p:stCondLst>
                                            <p:cond delay="0"/>
                                          </p:stCondLst>
                                        </p:cTn>
                                        <p:tgtEl>
                                          <p:spTgt spid="12"/>
                                        </p:tgtEl>
                                        <p:attrNameLst>
                                          <p:attrName>style.visibility</p:attrName>
                                        </p:attrNameLst>
                                      </p:cBhvr>
                                      <p:to>
                                        <p:strVal val="visible"/>
                                      </p:to>
                                    </p:set>
                                    <p:anim calcmode="lin" valueType="num">
                                      <p:cBhvr additive="base">
                                        <p:cTn id="12" dur="600" fill="hold"/>
                                        <p:tgtEl>
                                          <p:spTgt spid="12"/>
                                        </p:tgtEl>
                                        <p:attrNameLst>
                                          <p:attrName>ppt_x</p:attrName>
                                        </p:attrNameLst>
                                      </p:cBhvr>
                                      <p:tavLst>
                                        <p:tav tm="0">
                                          <p:val>
                                            <p:strVal val="#ppt_x"/>
                                          </p:val>
                                        </p:tav>
                                        <p:tav tm="100000">
                                          <p:val>
                                            <p:strVal val="#ppt_x"/>
                                          </p:val>
                                        </p:tav>
                                      </p:tavLst>
                                    </p:anim>
                                    <p:anim calcmode="lin" valueType="num">
                                      <p:cBhvr additive="base">
                                        <p:cTn id="13" dur="600" fill="hold"/>
                                        <p:tgtEl>
                                          <p:spTgt spid="12"/>
                                        </p:tgtEl>
                                        <p:attrNameLst>
                                          <p:attrName>ppt_y</p:attrName>
                                        </p:attrNameLst>
                                      </p:cBhvr>
                                      <p:tavLst>
                                        <p:tav tm="0">
                                          <p:val>
                                            <p:strVal val="0-#ppt_h/2"/>
                                          </p:val>
                                        </p:tav>
                                        <p:tav tm="100000">
                                          <p:val>
                                            <p:strVal val="#ppt_y"/>
                                          </p:val>
                                        </p:tav>
                                      </p:tavLst>
                                    </p:anim>
                                  </p:childTnLst>
                                </p:cTn>
                              </p:par>
                              <p:par>
                                <p:cTn id="14" presetID="2" presetClass="entr" presetSubtype="1" decel="50000" fill="hold" grpId="0" nodeType="withEffect">
                                  <p:stCondLst>
                                    <p:cond delay="100"/>
                                  </p:stCondLst>
                                  <p:childTnLst>
                                    <p:set>
                                      <p:cBhvr>
                                        <p:cTn id="15" dur="1" fill="hold">
                                          <p:stCondLst>
                                            <p:cond delay="0"/>
                                          </p:stCondLst>
                                        </p:cTn>
                                        <p:tgtEl>
                                          <p:spTgt spid="18"/>
                                        </p:tgtEl>
                                        <p:attrNameLst>
                                          <p:attrName>style.visibility</p:attrName>
                                        </p:attrNameLst>
                                      </p:cBhvr>
                                      <p:to>
                                        <p:strVal val="visible"/>
                                      </p:to>
                                    </p:set>
                                    <p:anim calcmode="lin" valueType="num">
                                      <p:cBhvr additive="base">
                                        <p:cTn id="16" dur="600" fill="hold"/>
                                        <p:tgtEl>
                                          <p:spTgt spid="18"/>
                                        </p:tgtEl>
                                        <p:attrNameLst>
                                          <p:attrName>ppt_x</p:attrName>
                                        </p:attrNameLst>
                                      </p:cBhvr>
                                      <p:tavLst>
                                        <p:tav tm="0">
                                          <p:val>
                                            <p:strVal val="#ppt_x"/>
                                          </p:val>
                                        </p:tav>
                                        <p:tav tm="100000">
                                          <p:val>
                                            <p:strVal val="#ppt_x"/>
                                          </p:val>
                                        </p:tav>
                                      </p:tavLst>
                                    </p:anim>
                                    <p:anim calcmode="lin" valueType="num">
                                      <p:cBhvr additive="base">
                                        <p:cTn id="17" dur="600" fill="hold"/>
                                        <p:tgtEl>
                                          <p:spTgt spid="18"/>
                                        </p:tgtEl>
                                        <p:attrNameLst>
                                          <p:attrName>ppt_y</p:attrName>
                                        </p:attrNameLst>
                                      </p:cBhvr>
                                      <p:tavLst>
                                        <p:tav tm="0">
                                          <p:val>
                                            <p:strVal val="0-#ppt_h/2"/>
                                          </p:val>
                                        </p:tav>
                                        <p:tav tm="100000">
                                          <p:val>
                                            <p:strVal val="#ppt_y"/>
                                          </p:val>
                                        </p:tav>
                                      </p:tavLst>
                                    </p:anim>
                                  </p:childTnLst>
                                </p:cTn>
                              </p:par>
                              <p:par>
                                <p:cTn id="18" presetID="2" presetClass="entr" presetSubtype="1" decel="50000" fill="hold" grpId="0" nodeType="withEffect">
                                  <p:stCondLst>
                                    <p:cond delay="200"/>
                                  </p:stCondLst>
                                  <p:childTnLst>
                                    <p:set>
                                      <p:cBhvr>
                                        <p:cTn id="19" dur="1" fill="hold">
                                          <p:stCondLst>
                                            <p:cond delay="0"/>
                                          </p:stCondLst>
                                        </p:cTn>
                                        <p:tgtEl>
                                          <p:spTgt spid="13"/>
                                        </p:tgtEl>
                                        <p:attrNameLst>
                                          <p:attrName>style.visibility</p:attrName>
                                        </p:attrNameLst>
                                      </p:cBhvr>
                                      <p:to>
                                        <p:strVal val="visible"/>
                                      </p:to>
                                    </p:set>
                                    <p:anim calcmode="lin" valueType="num">
                                      <p:cBhvr additive="base">
                                        <p:cTn id="20" dur="600" fill="hold"/>
                                        <p:tgtEl>
                                          <p:spTgt spid="13"/>
                                        </p:tgtEl>
                                        <p:attrNameLst>
                                          <p:attrName>ppt_x</p:attrName>
                                        </p:attrNameLst>
                                      </p:cBhvr>
                                      <p:tavLst>
                                        <p:tav tm="0">
                                          <p:val>
                                            <p:strVal val="#ppt_x"/>
                                          </p:val>
                                        </p:tav>
                                        <p:tav tm="100000">
                                          <p:val>
                                            <p:strVal val="#ppt_x"/>
                                          </p:val>
                                        </p:tav>
                                      </p:tavLst>
                                    </p:anim>
                                    <p:anim calcmode="lin" valueType="num">
                                      <p:cBhvr additive="base">
                                        <p:cTn id="21" dur="600" fill="hold"/>
                                        <p:tgtEl>
                                          <p:spTgt spid="13"/>
                                        </p:tgtEl>
                                        <p:attrNameLst>
                                          <p:attrName>ppt_y</p:attrName>
                                        </p:attrNameLst>
                                      </p:cBhvr>
                                      <p:tavLst>
                                        <p:tav tm="0">
                                          <p:val>
                                            <p:strVal val="0-#ppt_h/2"/>
                                          </p:val>
                                        </p:tav>
                                        <p:tav tm="100000">
                                          <p:val>
                                            <p:strVal val="#ppt_y"/>
                                          </p:val>
                                        </p:tav>
                                      </p:tavLst>
                                    </p:anim>
                                  </p:childTnLst>
                                </p:cTn>
                              </p:par>
                              <p:par>
                                <p:cTn id="22" presetID="2" presetClass="entr" presetSubtype="1" decel="50000" fill="hold" grpId="0" nodeType="withEffect">
                                  <p:stCondLst>
                                    <p:cond delay="30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600" fill="hold"/>
                                        <p:tgtEl>
                                          <p:spTgt spid="19"/>
                                        </p:tgtEl>
                                        <p:attrNameLst>
                                          <p:attrName>ppt_x</p:attrName>
                                        </p:attrNameLst>
                                      </p:cBhvr>
                                      <p:tavLst>
                                        <p:tav tm="0">
                                          <p:val>
                                            <p:strVal val="#ppt_x"/>
                                          </p:val>
                                        </p:tav>
                                        <p:tav tm="100000">
                                          <p:val>
                                            <p:strVal val="#ppt_x"/>
                                          </p:val>
                                        </p:tav>
                                      </p:tavLst>
                                    </p:anim>
                                    <p:anim calcmode="lin" valueType="num">
                                      <p:cBhvr additive="base">
                                        <p:cTn id="25" dur="600" fill="hold"/>
                                        <p:tgtEl>
                                          <p:spTgt spid="19"/>
                                        </p:tgtEl>
                                        <p:attrNameLst>
                                          <p:attrName>ppt_y</p:attrName>
                                        </p:attrNameLst>
                                      </p:cBhvr>
                                      <p:tavLst>
                                        <p:tav tm="0">
                                          <p:val>
                                            <p:strVal val="0-#ppt_h/2"/>
                                          </p:val>
                                        </p:tav>
                                        <p:tav tm="100000">
                                          <p:val>
                                            <p:strVal val="#ppt_y"/>
                                          </p:val>
                                        </p:tav>
                                      </p:tavLst>
                                    </p:anim>
                                  </p:childTnLst>
                                </p:cTn>
                              </p:par>
                            </p:childTnLst>
                          </p:cTn>
                        </p:par>
                        <p:par>
                          <p:cTn id="26" fill="hold">
                            <p:stCondLst>
                              <p:cond delay="1300"/>
                            </p:stCondLst>
                            <p:childTnLst>
                              <p:par>
                                <p:cTn id="27" presetID="10" presetClass="entr" presetSubtype="0" fill="hold" grpId="0" nodeType="afterEffect">
                                  <p:stCondLst>
                                    <p:cond delay="0"/>
                                  </p:stCondLst>
                                  <p:childTnLst>
                                    <p:set>
                                      <p:cBhvr>
                                        <p:cTn id="28" dur="1" fill="hold">
                                          <p:stCondLst>
                                            <p:cond delay="0"/>
                                          </p:stCondLst>
                                        </p:cTn>
                                        <p:tgtEl>
                                          <p:spTgt spid="14"/>
                                        </p:tgtEl>
                                        <p:attrNameLst>
                                          <p:attrName>style.visibility</p:attrName>
                                        </p:attrNameLst>
                                      </p:cBhvr>
                                      <p:to>
                                        <p:strVal val="visible"/>
                                      </p:to>
                                    </p:set>
                                    <p:animEffect transition="in" filter="fade">
                                      <p:cBhvr>
                                        <p:cTn id="29" dur="500"/>
                                        <p:tgtEl>
                                          <p:spTgt spid="14"/>
                                        </p:tgtEl>
                                      </p:cBhvr>
                                    </p:animEffect>
                                  </p:childTnLst>
                                </p:cTn>
                              </p:par>
                              <p:par>
                                <p:cTn id="30" presetID="10" presetClass="entr" presetSubtype="0" fill="hold" grpId="0" nodeType="withEffect">
                                  <p:stCondLst>
                                    <p:cond delay="100"/>
                                  </p:stCondLst>
                                  <p:childTnLst>
                                    <p:set>
                                      <p:cBhvr>
                                        <p:cTn id="31" dur="1" fill="hold">
                                          <p:stCondLst>
                                            <p:cond delay="0"/>
                                          </p:stCondLst>
                                        </p:cTn>
                                        <p:tgtEl>
                                          <p:spTgt spid="20"/>
                                        </p:tgtEl>
                                        <p:attrNameLst>
                                          <p:attrName>style.visibility</p:attrName>
                                        </p:attrNameLst>
                                      </p:cBhvr>
                                      <p:to>
                                        <p:strVal val="visible"/>
                                      </p:to>
                                    </p:set>
                                    <p:animEffect transition="in" filter="fade">
                                      <p:cBhvr>
                                        <p:cTn id="32" dur="500"/>
                                        <p:tgtEl>
                                          <p:spTgt spid="20"/>
                                        </p:tgtEl>
                                      </p:cBhvr>
                                    </p:animEffect>
                                  </p:childTnLst>
                                </p:cTn>
                              </p:par>
                              <p:par>
                                <p:cTn id="33" presetID="10" presetClass="entr" presetSubtype="0" fill="hold" grpId="0" nodeType="withEffect">
                                  <p:stCondLst>
                                    <p:cond delay="200"/>
                                  </p:stCondLst>
                                  <p:childTnLst>
                                    <p:set>
                                      <p:cBhvr>
                                        <p:cTn id="34" dur="1" fill="hold">
                                          <p:stCondLst>
                                            <p:cond delay="0"/>
                                          </p:stCondLst>
                                        </p:cTn>
                                        <p:tgtEl>
                                          <p:spTgt spid="15"/>
                                        </p:tgtEl>
                                        <p:attrNameLst>
                                          <p:attrName>style.visibility</p:attrName>
                                        </p:attrNameLst>
                                      </p:cBhvr>
                                      <p:to>
                                        <p:strVal val="visible"/>
                                      </p:to>
                                    </p:set>
                                    <p:animEffect transition="in" filter="fade">
                                      <p:cBhvr>
                                        <p:cTn id="35" dur="500"/>
                                        <p:tgtEl>
                                          <p:spTgt spid="15"/>
                                        </p:tgtEl>
                                      </p:cBhvr>
                                    </p:animEffect>
                                  </p:childTnLst>
                                </p:cTn>
                              </p:par>
                              <p:par>
                                <p:cTn id="36" presetID="10" presetClass="entr" presetSubtype="0" fill="hold" grpId="0" nodeType="withEffect">
                                  <p:stCondLst>
                                    <p:cond delay="300"/>
                                  </p:stCondLst>
                                  <p:childTnLst>
                                    <p:set>
                                      <p:cBhvr>
                                        <p:cTn id="37" dur="1" fill="hold">
                                          <p:stCondLst>
                                            <p:cond delay="0"/>
                                          </p:stCondLst>
                                        </p:cTn>
                                        <p:tgtEl>
                                          <p:spTgt spid="21"/>
                                        </p:tgtEl>
                                        <p:attrNameLst>
                                          <p:attrName>style.visibility</p:attrName>
                                        </p:attrNameLst>
                                      </p:cBhvr>
                                      <p:to>
                                        <p:strVal val="visible"/>
                                      </p:to>
                                    </p:set>
                                    <p:animEffect transition="in" filter="fade">
                                      <p:cBhvr>
                                        <p:cTn id="38" dur="500"/>
                                        <p:tgtEl>
                                          <p:spTgt spid="21"/>
                                        </p:tgtEl>
                                      </p:cBhvr>
                                    </p:animEffec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1" nodeType="clickEffect">
                                  <p:stCondLst>
                                    <p:cond delay="0"/>
                                  </p:stCondLst>
                                  <p:childTnLst>
                                    <p:set>
                                      <p:cBhvr>
                                        <p:cTn id="42" dur="1" fill="hold">
                                          <p:stCondLst>
                                            <p:cond delay="0"/>
                                          </p:stCondLst>
                                        </p:cTn>
                                        <p:tgtEl>
                                          <p:spTgt spid="12"/>
                                        </p:tgtEl>
                                        <p:attrNameLst>
                                          <p:attrName>style.visibility</p:attrName>
                                        </p:attrNameLst>
                                      </p:cBhvr>
                                      <p:to>
                                        <p:strVal val="hidden"/>
                                      </p:to>
                                    </p:set>
                                  </p:childTnLst>
                                </p:cTn>
                              </p:par>
                            </p:childTnLst>
                          </p:cTn>
                        </p:par>
                        <p:par>
                          <p:cTn id="43" fill="hold">
                            <p:stCondLst>
                              <p:cond delay="0"/>
                            </p:stCondLst>
                            <p:childTnLst>
                              <p:par>
                                <p:cTn id="44" presetID="1" presetClass="entr" presetSubtype="0" fill="hold" grpId="0" nodeType="afterEffect">
                                  <p:stCondLst>
                                    <p:cond delay="0"/>
                                  </p:stCondLst>
                                  <p:childTnLst>
                                    <p:set>
                                      <p:cBhvr>
                                        <p:cTn id="45" dur="1" fill="hold">
                                          <p:stCondLst>
                                            <p:cond delay="0"/>
                                          </p:stCondLst>
                                        </p:cTn>
                                        <p:tgtEl>
                                          <p:spTgt spid="30"/>
                                        </p:tgtEl>
                                        <p:attrNameLst>
                                          <p:attrName>style.visibility</p:attrName>
                                        </p:attrNameLst>
                                      </p:cBhvr>
                                      <p:to>
                                        <p:strVal val="visible"/>
                                      </p:to>
                                    </p:set>
                                  </p:childTnLst>
                                </p:cTn>
                              </p:par>
                            </p:childTnLst>
                          </p:cTn>
                        </p:par>
                        <p:par>
                          <p:cTn id="46" fill="hold">
                            <p:stCondLst>
                              <p:cond delay="0"/>
                            </p:stCondLst>
                            <p:childTnLst>
                              <p:par>
                                <p:cTn id="47" presetID="42" presetClass="path" presetSubtype="0" decel="50000" fill="hold" grpId="2" nodeType="afterEffect">
                                  <p:stCondLst>
                                    <p:cond delay="0"/>
                                  </p:stCondLst>
                                  <p:childTnLst>
                                    <p:animMotion origin="layout" path="M -4.72222E-6 -7.89149E-7 L 0.42553 -0.24445 " pathEditMode="relative" rAng="0" ptsTypes="AA">
                                      <p:cBhvr>
                                        <p:cTn id="48" dur="300" fill="hold"/>
                                        <p:tgtEl>
                                          <p:spTgt spid="30"/>
                                        </p:tgtEl>
                                        <p:attrNameLst>
                                          <p:attrName>ppt_x</p:attrName>
                                          <p:attrName>ppt_y</p:attrName>
                                        </p:attrNameLst>
                                      </p:cBhvr>
                                      <p:rCtr x="21267" y="-12238"/>
                                    </p:animMotion>
                                  </p:childTnLst>
                                </p:cTn>
                              </p:par>
                            </p:childTnLst>
                          </p:cTn>
                        </p:par>
                        <p:par>
                          <p:cTn id="49" fill="hold">
                            <p:stCondLst>
                              <p:cond delay="300"/>
                            </p:stCondLst>
                            <p:childTnLst>
                              <p:par>
                                <p:cTn id="50" presetID="6" presetClass="emph" presetSubtype="0" fill="hold" grpId="1" nodeType="afterEffect">
                                  <p:stCondLst>
                                    <p:cond delay="0"/>
                                  </p:stCondLst>
                                  <p:childTnLst>
                                    <p:animScale>
                                      <p:cBhvr>
                                        <p:cTn id="51" dur="700" fill="hold"/>
                                        <p:tgtEl>
                                          <p:spTgt spid="30"/>
                                        </p:tgtEl>
                                      </p:cBhvr>
                                      <p:by x="8000000" y="80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13" grpId="0" animBg="1"/>
      <p:bldP spid="18" grpId="0" animBg="1"/>
      <p:bldP spid="12" grpId="0" animBg="1"/>
      <p:bldP spid="12" grpId="1" animBg="1"/>
      <p:bldP spid="14" grpId="0"/>
      <p:bldP spid="15" grpId="0"/>
      <p:bldP spid="20" grpId="0"/>
      <p:bldP spid="21" grpId="0"/>
      <p:bldP spid="30" grpId="0" animBg="1"/>
      <p:bldP spid="30" grpId="1" animBg="1"/>
      <p:bldP spid="30" grpId="2" animBg="1"/>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C02D"/>
        </a:solidFill>
        <a:effectLst/>
      </p:bgPr>
    </p:bg>
    <p:spTree>
      <p:nvGrpSpPr>
        <p:cNvPr id="1" name=""/>
        <p:cNvGrpSpPr/>
        <p:nvPr/>
      </p:nvGrpSpPr>
      <p:grpSpPr>
        <a:xfrm>
          <a:off x="0" y="0"/>
          <a:ext cx="0" cy="0"/>
          <a:chOff x="0" y="0"/>
          <a:chExt cx="0" cy="0"/>
        </a:xfrm>
      </p:grpSpPr>
      <p:sp>
        <p:nvSpPr>
          <p:cNvPr id="2" name="TextBox 1"/>
          <p:cNvSpPr txBox="1"/>
          <p:nvPr/>
        </p:nvSpPr>
        <p:spPr>
          <a:xfrm>
            <a:off x="599774" y="1638172"/>
            <a:ext cx="7924049" cy="1659942"/>
          </a:xfrm>
          <a:prstGeom prst="rect">
            <a:avLst/>
          </a:prstGeom>
          <a:noFill/>
        </p:spPr>
        <p:txBody>
          <a:bodyPr wrap="square" rtlCol="0">
            <a:spAutoFit/>
          </a:bodyPr>
          <a:lstStyle/>
          <a:p>
            <a:pPr algn="ctr">
              <a:lnSpc>
                <a:spcPct val="80000"/>
              </a:lnSpc>
            </a:pPr>
            <a:r>
              <a:rPr lang="en-US" sz="4400" dirty="0" smtClean="0">
                <a:solidFill>
                  <a:srgbClr val="FFFFFF"/>
                </a:solidFill>
                <a:effectLst>
                  <a:outerShdw blurRad="50800" dist="38100" dir="5400000" algn="t" rotWithShape="0">
                    <a:prstClr val="black">
                      <a:alpha val="40000"/>
                    </a:prstClr>
                  </a:outerShdw>
                </a:effectLst>
                <a:latin typeface="Roboto Condensed Regular"/>
                <a:cs typeface="Roboto Condensed Regular"/>
              </a:rPr>
              <a:t>Review of Existing</a:t>
            </a:r>
          </a:p>
          <a:p>
            <a:pPr algn="ctr">
              <a:lnSpc>
                <a:spcPct val="80000"/>
              </a:lnSpc>
            </a:pPr>
            <a:r>
              <a:rPr lang="en-US" sz="8000" b="1" dirty="0" smtClean="0">
                <a:solidFill>
                  <a:srgbClr val="FFFFFF"/>
                </a:solidFill>
                <a:effectLst>
                  <a:outerShdw blurRad="50800" dist="38100" dir="5400000" algn="t" rotWithShape="0">
                    <a:prstClr val="black">
                      <a:alpha val="40000"/>
                    </a:prstClr>
                  </a:outerShdw>
                </a:effectLst>
                <a:latin typeface="Roboto Condensed Regular"/>
                <a:cs typeface="Roboto Condensed Regular"/>
              </a:rPr>
              <a:t>RELATED WORKS</a:t>
            </a:r>
            <a:endParaRPr lang="en-US" sz="8000" dirty="0">
              <a:solidFill>
                <a:srgbClr val="FFFFFF"/>
              </a:solidFill>
              <a:latin typeface="Roboto Condensed Regular"/>
              <a:ea typeface="Roboto Condensed Bold" pitchFamily="2" charset="0"/>
              <a:cs typeface="Roboto Condensed Regular"/>
            </a:endParaRPr>
          </a:p>
        </p:txBody>
      </p:sp>
    </p:spTree>
    <p:custDataLst>
      <p:tags r:id="rId1"/>
    </p:custDataLst>
    <p:extLst>
      <p:ext uri="{BB962C8B-B14F-4D97-AF65-F5344CB8AC3E}">
        <p14:creationId xmlns:p14="http://schemas.microsoft.com/office/powerpoint/2010/main" val="428546382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3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300"/>
                                        <p:tgtEl>
                                          <p:spTgt spid="2"/>
                                        </p:tgtEl>
                                      </p:cBhvr>
                                    </p:animEffect>
                                    <p:set>
                                      <p:cBhvr>
                                        <p:cTn id="12" dur="1" fill="hold">
                                          <p:stCondLst>
                                            <p:cond delay="2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Group 28"/>
          <p:cNvGrpSpPr/>
          <p:nvPr/>
        </p:nvGrpSpPr>
        <p:grpSpPr>
          <a:xfrm>
            <a:off x="4600513" y="1829934"/>
            <a:ext cx="3318795" cy="2939256"/>
            <a:chOff x="6381517" y="1615896"/>
            <a:chExt cx="1526849" cy="2939256"/>
          </a:xfrm>
        </p:grpSpPr>
        <p:sp>
          <p:nvSpPr>
            <p:cNvPr id="30" name="Rectangle 29"/>
            <p:cNvSpPr/>
            <p:nvPr/>
          </p:nvSpPr>
          <p:spPr>
            <a:xfrm>
              <a:off x="6381517" y="1615896"/>
              <a:ext cx="1526849" cy="2936161"/>
            </a:xfrm>
            <a:prstGeom prst="rect">
              <a:avLst/>
            </a:prstGeom>
            <a:solidFill>
              <a:schemeClr val="bg1"/>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31" name="TextBox 30"/>
            <p:cNvSpPr txBox="1"/>
            <p:nvPr/>
          </p:nvSpPr>
          <p:spPr>
            <a:xfrm>
              <a:off x="6381517" y="3744122"/>
              <a:ext cx="1526849" cy="811030"/>
            </a:xfrm>
            <a:prstGeom prst="rect">
              <a:avLst/>
            </a:prstGeom>
            <a:solidFill>
              <a:srgbClr val="2399FE"/>
            </a:solidFill>
          </p:spPr>
          <p:txBody>
            <a:bodyPr wrap="square" rtlCol="0" anchor="ctr">
              <a:noAutofit/>
            </a:bodyPr>
            <a:lstStyle/>
            <a:p>
              <a:pPr algn="ctr">
                <a:lnSpc>
                  <a:spcPct val="90000"/>
                </a:lnSpc>
              </a:pPr>
              <a:r>
                <a:rPr lang="en-US" sz="2000" b="1" dirty="0">
                  <a:solidFill>
                    <a:schemeClr val="bg1"/>
                  </a:solidFill>
                  <a:effectLst>
                    <a:outerShdw blurRad="50800" dist="38100" dir="2700000" algn="tl" rotWithShape="0">
                      <a:prstClr val="black">
                        <a:alpha val="40000"/>
                      </a:prstClr>
                    </a:outerShdw>
                  </a:effectLst>
                  <a:latin typeface="Roboto Condensed Regular"/>
                  <a:cs typeface="Roboto Condensed Regular"/>
                </a:rPr>
                <a:t>Imran, Elbassuoni, Castillo, Diaz, &amp; </a:t>
              </a:r>
              <a:r>
                <a:rPr lang="en-US" sz="2000" b="1" dirty="0" smtClean="0">
                  <a:solidFill>
                    <a:schemeClr val="bg1"/>
                  </a:solidFill>
                  <a:effectLst>
                    <a:outerShdw blurRad="50800" dist="38100" dir="2700000" algn="tl" rotWithShape="0">
                      <a:prstClr val="black">
                        <a:alpha val="40000"/>
                      </a:prstClr>
                    </a:outerShdw>
                  </a:effectLst>
                  <a:latin typeface="Roboto Condensed Regular"/>
                  <a:cs typeface="Roboto Condensed Regular"/>
                </a:rPr>
                <a:t>Meier </a:t>
              </a:r>
              <a:r>
                <a:rPr lang="en-US" sz="2000" b="1" dirty="0">
                  <a:solidFill>
                    <a:schemeClr val="bg1"/>
                  </a:solidFill>
                  <a:effectLst>
                    <a:outerShdw blurRad="50800" dist="38100" dir="2700000" algn="tl" rotWithShape="0">
                      <a:prstClr val="black">
                        <a:alpha val="40000"/>
                      </a:prstClr>
                    </a:outerShdw>
                  </a:effectLst>
                  <a:latin typeface="Roboto Condensed Regular"/>
                  <a:cs typeface="Roboto Condensed Regular"/>
                </a:rPr>
                <a:t>(2013) </a:t>
              </a:r>
              <a:endParaRPr lang="en-PH" sz="2000" b="1" dirty="0">
                <a:solidFill>
                  <a:schemeClr val="bg1"/>
                </a:solidFill>
                <a:effectLst>
                  <a:outerShdw blurRad="50800" dist="38100" dir="2700000" algn="tl" rotWithShape="0">
                    <a:prstClr val="black">
                      <a:alpha val="40000"/>
                    </a:prstClr>
                  </a:outerShdw>
                </a:effectLst>
                <a:latin typeface="Roboto Condensed Regular"/>
                <a:cs typeface="Roboto Condensed Regular"/>
              </a:endParaRPr>
            </a:p>
          </p:txBody>
        </p:sp>
        <p:sp>
          <p:nvSpPr>
            <p:cNvPr id="38" name="TextBox 37"/>
            <p:cNvSpPr txBox="1"/>
            <p:nvPr/>
          </p:nvSpPr>
          <p:spPr>
            <a:xfrm>
              <a:off x="6381517" y="1615896"/>
              <a:ext cx="1526849" cy="2128226"/>
            </a:xfrm>
            <a:prstGeom prst="rect">
              <a:avLst/>
            </a:prstGeom>
            <a:noFill/>
          </p:spPr>
          <p:txBody>
            <a:bodyPr wrap="square" rtlCol="0" anchor="ctr">
              <a:noAutofit/>
            </a:bodyPr>
            <a:lstStyle/>
            <a:p>
              <a:pPr algn="ctr">
                <a:lnSpc>
                  <a:spcPct val="90000"/>
                </a:lnSpc>
              </a:pPr>
              <a:r>
                <a:rPr lang="en-US" sz="2000" b="1" dirty="0" smtClean="0">
                  <a:latin typeface="Roboto Condensed Regular"/>
                  <a:cs typeface="Roboto Condensed Regular"/>
                </a:rPr>
                <a:t>PRACTICAL EXTRACTION OF DISASTER-RELEVANT INFORMATION FROM SOCIAL MEDIA</a:t>
              </a:r>
              <a:r>
                <a:rPr lang="en-PH" sz="2000" b="1" dirty="0" smtClean="0">
                  <a:latin typeface="Roboto Condensed Regular"/>
                  <a:cs typeface="Roboto Condensed Regular"/>
                </a:rPr>
                <a:t> </a:t>
              </a:r>
              <a:endParaRPr lang="en-PH" sz="2000" b="1" dirty="0">
                <a:solidFill>
                  <a:srgbClr val="404040"/>
                </a:solidFill>
                <a:latin typeface="Roboto Condensed Regular"/>
                <a:cs typeface="Roboto Condensed Regular"/>
              </a:endParaRPr>
            </a:p>
          </p:txBody>
        </p:sp>
      </p:grpSp>
      <p:grpSp>
        <p:nvGrpSpPr>
          <p:cNvPr id="33" name="Group 32"/>
          <p:cNvGrpSpPr/>
          <p:nvPr/>
        </p:nvGrpSpPr>
        <p:grpSpPr>
          <a:xfrm>
            <a:off x="1153671" y="1815360"/>
            <a:ext cx="3318797" cy="2953830"/>
            <a:chOff x="4635160" y="1619016"/>
            <a:chExt cx="1526850" cy="2953830"/>
          </a:xfrm>
        </p:grpSpPr>
        <p:sp>
          <p:nvSpPr>
            <p:cNvPr id="34" name="Rectangle 33"/>
            <p:cNvSpPr/>
            <p:nvPr/>
          </p:nvSpPr>
          <p:spPr>
            <a:xfrm>
              <a:off x="4635160" y="1619016"/>
              <a:ext cx="1526849" cy="2936161"/>
            </a:xfrm>
            <a:prstGeom prst="rect">
              <a:avLst/>
            </a:prstGeom>
            <a:solidFill>
              <a:schemeClr val="bg1"/>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35" name="TextBox 34"/>
            <p:cNvSpPr txBox="1"/>
            <p:nvPr/>
          </p:nvSpPr>
          <p:spPr>
            <a:xfrm>
              <a:off x="4635160" y="3761816"/>
              <a:ext cx="1526849" cy="811030"/>
            </a:xfrm>
            <a:prstGeom prst="rect">
              <a:avLst/>
            </a:prstGeom>
            <a:solidFill>
              <a:srgbClr val="41B522"/>
            </a:solidFill>
          </p:spPr>
          <p:txBody>
            <a:bodyPr wrap="square" rtlCol="0" anchor="ctr">
              <a:noAutofit/>
            </a:bodyPr>
            <a:lstStyle/>
            <a:p>
              <a:pPr algn="ctr">
                <a:lnSpc>
                  <a:spcPct val="90000"/>
                </a:lnSpc>
              </a:pPr>
              <a:r>
                <a:rPr lang="en-US" sz="2000" b="1" dirty="0">
                  <a:solidFill>
                    <a:schemeClr val="bg1"/>
                  </a:solidFill>
                  <a:effectLst>
                    <a:outerShdw blurRad="50800" dist="38100" dir="2700000" algn="tl" rotWithShape="0">
                      <a:prstClr val="black">
                        <a:alpha val="40000"/>
                      </a:prstClr>
                    </a:outerShdw>
                  </a:effectLst>
                  <a:latin typeface="Roboto Condensed Regular"/>
                  <a:cs typeface="Roboto Condensed Regular"/>
                </a:rPr>
                <a:t>Imran</a:t>
              </a:r>
              <a:r>
                <a:rPr lang="en-US" sz="2000" b="1" dirty="0" smtClean="0">
                  <a:solidFill>
                    <a:schemeClr val="bg1"/>
                  </a:solidFill>
                  <a:effectLst>
                    <a:outerShdw blurRad="50800" dist="38100" dir="2700000" algn="tl" rotWithShape="0">
                      <a:prstClr val="black">
                        <a:alpha val="40000"/>
                      </a:prstClr>
                    </a:outerShdw>
                  </a:effectLst>
                  <a:latin typeface="Roboto Condensed Regular"/>
                  <a:cs typeface="Roboto Condensed Regular"/>
                </a:rPr>
                <a:t>, Elbassuoni, Castillo, Diaz, </a:t>
              </a:r>
              <a:r>
                <a:rPr lang="en-US" sz="2000" b="1" dirty="0">
                  <a:solidFill>
                    <a:schemeClr val="bg1"/>
                  </a:solidFill>
                  <a:effectLst>
                    <a:outerShdw blurRad="50800" dist="38100" dir="2700000" algn="tl" rotWithShape="0">
                      <a:prstClr val="black">
                        <a:alpha val="40000"/>
                      </a:prstClr>
                    </a:outerShdw>
                  </a:effectLst>
                  <a:latin typeface="Roboto Condensed Regular"/>
                  <a:cs typeface="Roboto Condensed Regular"/>
                </a:rPr>
                <a:t>&amp; </a:t>
              </a:r>
              <a:r>
                <a:rPr lang="en-US" sz="2000" b="1" dirty="0" smtClean="0">
                  <a:solidFill>
                    <a:schemeClr val="bg1"/>
                  </a:solidFill>
                  <a:effectLst>
                    <a:outerShdw blurRad="50800" dist="38100" dir="2700000" algn="tl" rotWithShape="0">
                      <a:prstClr val="black">
                        <a:alpha val="40000"/>
                      </a:prstClr>
                    </a:outerShdw>
                  </a:effectLst>
                  <a:latin typeface="Roboto Condensed Regular"/>
                  <a:cs typeface="Roboto Condensed Regular"/>
                </a:rPr>
                <a:t>Meier </a:t>
              </a:r>
              <a:r>
                <a:rPr lang="en-US" sz="2000" b="1" dirty="0">
                  <a:solidFill>
                    <a:schemeClr val="bg1"/>
                  </a:solidFill>
                  <a:effectLst>
                    <a:outerShdw blurRad="50800" dist="38100" dir="2700000" algn="tl" rotWithShape="0">
                      <a:prstClr val="black">
                        <a:alpha val="40000"/>
                      </a:prstClr>
                    </a:outerShdw>
                  </a:effectLst>
                  <a:latin typeface="Roboto Condensed Regular"/>
                  <a:cs typeface="Roboto Condensed Regular"/>
                </a:rPr>
                <a:t>(2013</a:t>
              </a:r>
              <a:r>
                <a:rPr lang="en-US" sz="2000" b="1" dirty="0" smtClean="0">
                  <a:solidFill>
                    <a:schemeClr val="bg1"/>
                  </a:solidFill>
                  <a:effectLst>
                    <a:outerShdw blurRad="50800" dist="38100" dir="2700000" algn="tl" rotWithShape="0">
                      <a:prstClr val="black">
                        <a:alpha val="40000"/>
                      </a:prstClr>
                    </a:outerShdw>
                  </a:effectLst>
                  <a:latin typeface="Roboto Condensed Regular"/>
                  <a:cs typeface="Roboto Condensed Regular"/>
                </a:rPr>
                <a:t>) </a:t>
              </a:r>
              <a:endParaRPr lang="en-PH" sz="2000" b="1" dirty="0">
                <a:solidFill>
                  <a:schemeClr val="bg1"/>
                </a:solidFill>
                <a:effectLst>
                  <a:outerShdw blurRad="50800" dist="38100" dir="2700000" algn="tl" rotWithShape="0">
                    <a:prstClr val="black">
                      <a:alpha val="40000"/>
                    </a:prstClr>
                  </a:outerShdw>
                </a:effectLst>
                <a:latin typeface="Roboto Condensed Regular"/>
                <a:cs typeface="Roboto Condensed Regular"/>
              </a:endParaRPr>
            </a:p>
          </p:txBody>
        </p:sp>
        <p:sp>
          <p:nvSpPr>
            <p:cNvPr id="37" name="TextBox 36"/>
            <p:cNvSpPr txBox="1"/>
            <p:nvPr/>
          </p:nvSpPr>
          <p:spPr>
            <a:xfrm>
              <a:off x="4635161" y="1633590"/>
              <a:ext cx="1526849" cy="2128226"/>
            </a:xfrm>
            <a:prstGeom prst="rect">
              <a:avLst/>
            </a:prstGeom>
            <a:noFill/>
          </p:spPr>
          <p:txBody>
            <a:bodyPr wrap="square" rtlCol="0" anchor="ctr">
              <a:noAutofit/>
            </a:bodyPr>
            <a:lstStyle/>
            <a:p>
              <a:pPr algn="ctr">
                <a:lnSpc>
                  <a:spcPct val="90000"/>
                </a:lnSpc>
              </a:pPr>
              <a:r>
                <a:rPr lang="en-US" sz="2000" b="1" dirty="0" smtClean="0">
                  <a:latin typeface="Roboto Condensed Regular"/>
                  <a:cs typeface="Roboto Condensed Regular"/>
                </a:rPr>
                <a:t>EXTRACTING INFORMATION NUGGETS FROM</a:t>
              </a:r>
            </a:p>
            <a:p>
              <a:pPr algn="ctr">
                <a:lnSpc>
                  <a:spcPct val="90000"/>
                </a:lnSpc>
              </a:pPr>
              <a:r>
                <a:rPr lang="en-US" sz="2000" b="1" dirty="0" smtClean="0">
                  <a:latin typeface="Roboto Condensed Regular"/>
                  <a:cs typeface="Roboto Condensed Regular"/>
                </a:rPr>
                <a:t>DISASTER-RELATED MESSAGES IN SOCIAL MEDIA</a:t>
              </a:r>
              <a:r>
                <a:rPr lang="en-PH" sz="2000" dirty="0" smtClean="0"/>
                <a:t> </a:t>
              </a:r>
              <a:endParaRPr lang="en-PH" sz="2000" b="1" dirty="0">
                <a:solidFill>
                  <a:schemeClr val="tx1">
                    <a:lumMod val="75000"/>
                    <a:lumOff val="25000"/>
                  </a:schemeClr>
                </a:solidFill>
                <a:latin typeface="Roboto Condensed Bold"/>
                <a:cs typeface="Roboto Condensed Bold"/>
              </a:endParaRPr>
            </a:p>
          </p:txBody>
        </p:sp>
      </p:grpSp>
      <p:grpSp>
        <p:nvGrpSpPr>
          <p:cNvPr id="12" name="Group 11"/>
          <p:cNvGrpSpPr/>
          <p:nvPr/>
        </p:nvGrpSpPr>
        <p:grpSpPr>
          <a:xfrm>
            <a:off x="1153673" y="1150065"/>
            <a:ext cx="6765636" cy="536524"/>
            <a:chOff x="1153673" y="959571"/>
            <a:chExt cx="6765636" cy="536524"/>
          </a:xfrm>
        </p:grpSpPr>
        <p:sp>
          <p:nvSpPr>
            <p:cNvPr id="7" name="Rectangle 6"/>
            <p:cNvSpPr/>
            <p:nvPr/>
          </p:nvSpPr>
          <p:spPr>
            <a:xfrm>
              <a:off x="1153673" y="959571"/>
              <a:ext cx="6765636" cy="536524"/>
            </a:xfrm>
            <a:prstGeom prst="rect">
              <a:avLst/>
            </a:prstGeom>
            <a:solidFill>
              <a:schemeClr val="tx1">
                <a:lumMod val="75000"/>
                <a:lumOff val="25000"/>
              </a:schemeClr>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9" name="TextBox 8"/>
            <p:cNvSpPr txBox="1"/>
            <p:nvPr/>
          </p:nvSpPr>
          <p:spPr>
            <a:xfrm>
              <a:off x="1304944" y="988172"/>
              <a:ext cx="6455620" cy="430887"/>
            </a:xfrm>
            <a:prstGeom prst="rect">
              <a:avLst/>
            </a:prstGeom>
            <a:noFill/>
          </p:spPr>
          <p:txBody>
            <a:bodyPr wrap="square" rtlCol="0">
              <a:spAutoFit/>
            </a:bodyPr>
            <a:lstStyle/>
            <a:p>
              <a:pPr algn="ctr"/>
              <a:r>
                <a:rPr lang="en-PH" sz="2200" b="1" dirty="0" smtClean="0">
                  <a:solidFill>
                    <a:schemeClr val="bg1"/>
                  </a:solidFill>
                  <a:latin typeface="Roboto Condensed"/>
                </a:rPr>
                <a:t>GENERAL IE SYSTEMS FOR DISASTER-RELATED TWEETS</a:t>
              </a:r>
              <a:endParaRPr lang="en-PH" sz="2200" b="1" dirty="0">
                <a:solidFill>
                  <a:schemeClr val="bg1"/>
                </a:solidFill>
                <a:latin typeface="Roboto Condensed"/>
              </a:endParaRPr>
            </a:p>
          </p:txBody>
        </p:sp>
      </p:grpSp>
      <p:sp>
        <p:nvSpPr>
          <p:cNvPr id="4" name="Rectangle 3"/>
          <p:cNvSpPr/>
          <p:nvPr/>
        </p:nvSpPr>
        <p:spPr>
          <a:xfrm>
            <a:off x="0" y="-9051"/>
            <a:ext cx="9220200" cy="798198"/>
          </a:xfrm>
          <a:prstGeom prst="rect">
            <a:avLst/>
          </a:prstGeom>
          <a:solidFill>
            <a:srgbClr val="FFC02D"/>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5" name="TextBox 4"/>
          <p:cNvSpPr txBox="1"/>
          <p:nvPr/>
        </p:nvSpPr>
        <p:spPr>
          <a:xfrm>
            <a:off x="160447" y="144623"/>
            <a:ext cx="5546911" cy="502702"/>
          </a:xfrm>
          <a:prstGeom prst="rect">
            <a:avLst/>
          </a:prstGeom>
          <a:noFill/>
        </p:spPr>
        <p:txBody>
          <a:bodyPr wrap="none" rtlCol="0">
            <a:spAutoFit/>
          </a:bodyPr>
          <a:lstStyle/>
          <a:p>
            <a:pPr>
              <a:lnSpc>
                <a:spcPct val="80000"/>
              </a:lnSpc>
            </a:pPr>
            <a:r>
              <a:rPr lang="en-PH" sz="3200" b="1" dirty="0" smtClean="0">
                <a:solidFill>
                  <a:schemeClr val="bg1"/>
                </a:solidFill>
                <a:effectLst>
                  <a:outerShdw blurRad="50800" dist="38100" dir="5400000" algn="t" rotWithShape="0">
                    <a:prstClr val="black">
                      <a:alpha val="40000"/>
                    </a:prstClr>
                  </a:outerShdw>
                </a:effectLst>
                <a:latin typeface="Roboto Condensed Bold"/>
                <a:cs typeface="Roboto Condensed Bold"/>
              </a:rPr>
              <a:t>Review of Existing Related Works</a:t>
            </a:r>
            <a:endParaRPr lang="en-PH" sz="3200" b="1" dirty="0">
              <a:solidFill>
                <a:schemeClr val="bg1"/>
              </a:solidFill>
              <a:effectLst>
                <a:outerShdw blurRad="50800" dist="38100" dir="5400000" algn="t" rotWithShape="0">
                  <a:prstClr val="black">
                    <a:alpha val="40000"/>
                  </a:prstClr>
                </a:outerShdw>
              </a:effectLst>
              <a:latin typeface="Roboto Condensed Bold"/>
              <a:cs typeface="Roboto Condensed Bold"/>
            </a:endParaRPr>
          </a:p>
        </p:txBody>
      </p:sp>
      <p:sp>
        <p:nvSpPr>
          <p:cNvPr id="10" name="Oval 9"/>
          <p:cNvSpPr/>
          <p:nvPr/>
        </p:nvSpPr>
        <p:spPr>
          <a:xfrm>
            <a:off x="8241068" y="485244"/>
            <a:ext cx="614296" cy="614296"/>
          </a:xfrm>
          <a:prstGeom prst="ellipse">
            <a:avLst/>
          </a:prstGeom>
          <a:solidFill>
            <a:srgbClr val="E40093"/>
          </a:solidFill>
          <a:ln>
            <a:noFill/>
          </a:ln>
          <a:effectLst>
            <a:outerShdw blurRad="152400" dist="38100" dir="5400000" sx="97000" sy="97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2000" b="1" dirty="0" smtClean="0">
                <a:solidFill>
                  <a:schemeClr val="bg1"/>
                </a:solidFill>
                <a:latin typeface="Roboto Condensed Regular"/>
                <a:cs typeface="Roboto Condensed Regular"/>
              </a:rPr>
              <a:t>2</a:t>
            </a:r>
            <a:endParaRPr lang="en-PH" sz="2000" b="1" dirty="0">
              <a:solidFill>
                <a:schemeClr val="bg1"/>
              </a:solidFill>
              <a:latin typeface="Roboto Condensed Regular"/>
              <a:cs typeface="Roboto Condensed Regular"/>
            </a:endParaRPr>
          </a:p>
        </p:txBody>
      </p:sp>
    </p:spTree>
    <p:custDataLst>
      <p:tags r:id="rId1"/>
    </p:custDataLst>
    <p:extLst>
      <p:ext uri="{BB962C8B-B14F-4D97-AF65-F5344CB8AC3E}">
        <p14:creationId xmlns:p14="http://schemas.microsoft.com/office/powerpoint/2010/main" val="166801940"/>
      </p:ext>
    </p:extLst>
  </p:cSld>
  <p:clrMapOvr>
    <a:masterClrMapping/>
  </p:clrMapOvr>
  <mc:AlternateContent xmlns:mc="http://schemas.openxmlformats.org/markup-compatibility/2006" xmlns:p14="http://schemas.microsoft.com/office/powerpoint/2010/main">
    <mc:Choice Requires="p14">
      <p:transition spd="med" p14:dur="600">
        <p:push dir="u"/>
      </p:transition>
    </mc:Choice>
    <mc:Fallback xmlns="">
      <p:transition xmlns:p14="http://schemas.microsoft.com/office/powerpoint/2010/main" spd="med">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400" fill="hold"/>
                                        <p:tgtEl>
                                          <p:spTgt spid="12"/>
                                        </p:tgtEl>
                                        <p:attrNameLst>
                                          <p:attrName>ppt_x</p:attrName>
                                        </p:attrNameLst>
                                      </p:cBhvr>
                                      <p:tavLst>
                                        <p:tav tm="0">
                                          <p:val>
                                            <p:strVal val="#ppt_x"/>
                                          </p:val>
                                        </p:tav>
                                        <p:tav tm="100000">
                                          <p:val>
                                            <p:strVal val="#ppt_x"/>
                                          </p:val>
                                        </p:tav>
                                      </p:tavLst>
                                    </p:anim>
                                    <p:anim calcmode="lin" valueType="num">
                                      <p:cBhvr additive="base">
                                        <p:cTn id="8" dur="40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4" decel="50000" fill="hold" nodeType="withEffect">
                                  <p:stCondLst>
                                    <p:cond delay="0"/>
                                  </p:stCondLst>
                                  <p:childTnLst>
                                    <p:set>
                                      <p:cBhvr>
                                        <p:cTn id="10" dur="1" fill="hold">
                                          <p:stCondLst>
                                            <p:cond delay="0"/>
                                          </p:stCondLst>
                                        </p:cTn>
                                        <p:tgtEl>
                                          <p:spTgt spid="33"/>
                                        </p:tgtEl>
                                        <p:attrNameLst>
                                          <p:attrName>style.visibility</p:attrName>
                                        </p:attrNameLst>
                                      </p:cBhvr>
                                      <p:to>
                                        <p:strVal val="visible"/>
                                      </p:to>
                                    </p:set>
                                    <p:anim calcmode="lin" valueType="num">
                                      <p:cBhvr additive="base">
                                        <p:cTn id="11" dur="400" fill="hold"/>
                                        <p:tgtEl>
                                          <p:spTgt spid="33"/>
                                        </p:tgtEl>
                                        <p:attrNameLst>
                                          <p:attrName>ppt_x</p:attrName>
                                        </p:attrNameLst>
                                      </p:cBhvr>
                                      <p:tavLst>
                                        <p:tav tm="0">
                                          <p:val>
                                            <p:strVal val="#ppt_x"/>
                                          </p:val>
                                        </p:tav>
                                        <p:tav tm="100000">
                                          <p:val>
                                            <p:strVal val="#ppt_x"/>
                                          </p:val>
                                        </p:tav>
                                      </p:tavLst>
                                    </p:anim>
                                    <p:anim calcmode="lin" valueType="num">
                                      <p:cBhvr additive="base">
                                        <p:cTn id="12" dur="400" fill="hold"/>
                                        <p:tgtEl>
                                          <p:spTgt spid="33"/>
                                        </p:tgtEl>
                                        <p:attrNameLst>
                                          <p:attrName>ppt_y</p:attrName>
                                        </p:attrNameLst>
                                      </p:cBhvr>
                                      <p:tavLst>
                                        <p:tav tm="0">
                                          <p:val>
                                            <p:strVal val="1+#ppt_h/2"/>
                                          </p:val>
                                        </p:tav>
                                        <p:tav tm="100000">
                                          <p:val>
                                            <p:strVal val="#ppt_y"/>
                                          </p:val>
                                        </p:tav>
                                      </p:tavLst>
                                    </p:anim>
                                  </p:childTnLst>
                                </p:cTn>
                              </p:par>
                              <p:par>
                                <p:cTn id="13" presetID="2" presetClass="entr" presetSubtype="4" decel="50000" fill="hold" nodeType="withEffect">
                                  <p:stCondLst>
                                    <p:cond delay="100"/>
                                  </p:stCondLst>
                                  <p:childTnLst>
                                    <p:set>
                                      <p:cBhvr>
                                        <p:cTn id="14" dur="1" fill="hold">
                                          <p:stCondLst>
                                            <p:cond delay="0"/>
                                          </p:stCondLst>
                                        </p:cTn>
                                        <p:tgtEl>
                                          <p:spTgt spid="29"/>
                                        </p:tgtEl>
                                        <p:attrNameLst>
                                          <p:attrName>style.visibility</p:attrName>
                                        </p:attrNameLst>
                                      </p:cBhvr>
                                      <p:to>
                                        <p:strVal val="visible"/>
                                      </p:to>
                                    </p:set>
                                    <p:anim calcmode="lin" valueType="num">
                                      <p:cBhvr additive="base">
                                        <p:cTn id="15" dur="400" fill="hold"/>
                                        <p:tgtEl>
                                          <p:spTgt spid="29"/>
                                        </p:tgtEl>
                                        <p:attrNameLst>
                                          <p:attrName>ppt_x</p:attrName>
                                        </p:attrNameLst>
                                      </p:cBhvr>
                                      <p:tavLst>
                                        <p:tav tm="0">
                                          <p:val>
                                            <p:strVal val="#ppt_x"/>
                                          </p:val>
                                        </p:tav>
                                        <p:tav tm="100000">
                                          <p:val>
                                            <p:strVal val="#ppt_x"/>
                                          </p:val>
                                        </p:tav>
                                      </p:tavLst>
                                    </p:anim>
                                    <p:anim calcmode="lin" valueType="num">
                                      <p:cBhvr additive="base">
                                        <p:cTn id="16" dur="400" fill="hold"/>
                                        <p:tgtEl>
                                          <p:spTgt spid="29"/>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xit" presetSubtype="1" accel="50000" fill="hold" nodeType="clickEffect">
                                  <p:stCondLst>
                                    <p:cond delay="0"/>
                                  </p:stCondLst>
                                  <p:childTnLst>
                                    <p:anim calcmode="lin" valueType="num">
                                      <p:cBhvr additive="base">
                                        <p:cTn id="20" dur="400"/>
                                        <p:tgtEl>
                                          <p:spTgt spid="12"/>
                                        </p:tgtEl>
                                        <p:attrNameLst>
                                          <p:attrName>ppt_x</p:attrName>
                                        </p:attrNameLst>
                                      </p:cBhvr>
                                      <p:tavLst>
                                        <p:tav tm="0">
                                          <p:val>
                                            <p:strVal val="ppt_x"/>
                                          </p:val>
                                        </p:tav>
                                        <p:tav tm="100000">
                                          <p:val>
                                            <p:strVal val="ppt_x"/>
                                          </p:val>
                                        </p:tav>
                                      </p:tavLst>
                                    </p:anim>
                                    <p:anim calcmode="lin" valueType="num">
                                      <p:cBhvr additive="base">
                                        <p:cTn id="21" dur="400"/>
                                        <p:tgtEl>
                                          <p:spTgt spid="12"/>
                                        </p:tgtEl>
                                        <p:attrNameLst>
                                          <p:attrName>ppt_y</p:attrName>
                                        </p:attrNameLst>
                                      </p:cBhvr>
                                      <p:tavLst>
                                        <p:tav tm="0">
                                          <p:val>
                                            <p:strVal val="ppt_y"/>
                                          </p:val>
                                        </p:tav>
                                        <p:tav tm="100000">
                                          <p:val>
                                            <p:strVal val="0-ppt_h/2"/>
                                          </p:val>
                                        </p:tav>
                                      </p:tavLst>
                                    </p:anim>
                                    <p:set>
                                      <p:cBhvr>
                                        <p:cTn id="22" dur="1" fill="hold">
                                          <p:stCondLst>
                                            <p:cond delay="399"/>
                                          </p:stCondLst>
                                        </p:cTn>
                                        <p:tgtEl>
                                          <p:spTgt spid="12"/>
                                        </p:tgtEl>
                                        <p:attrNameLst>
                                          <p:attrName>style.visibility</p:attrName>
                                        </p:attrNameLst>
                                      </p:cBhvr>
                                      <p:to>
                                        <p:strVal val="hidden"/>
                                      </p:to>
                                    </p:set>
                                  </p:childTnLst>
                                </p:cTn>
                              </p:par>
                              <p:par>
                                <p:cTn id="23" presetID="2" presetClass="exit" presetSubtype="1" accel="50000" fill="hold" nodeType="withEffect">
                                  <p:stCondLst>
                                    <p:cond delay="100"/>
                                  </p:stCondLst>
                                  <p:childTnLst>
                                    <p:anim calcmode="lin" valueType="num">
                                      <p:cBhvr additive="base">
                                        <p:cTn id="24" dur="400"/>
                                        <p:tgtEl>
                                          <p:spTgt spid="33"/>
                                        </p:tgtEl>
                                        <p:attrNameLst>
                                          <p:attrName>ppt_x</p:attrName>
                                        </p:attrNameLst>
                                      </p:cBhvr>
                                      <p:tavLst>
                                        <p:tav tm="0">
                                          <p:val>
                                            <p:strVal val="ppt_x"/>
                                          </p:val>
                                        </p:tav>
                                        <p:tav tm="100000">
                                          <p:val>
                                            <p:strVal val="ppt_x"/>
                                          </p:val>
                                        </p:tav>
                                      </p:tavLst>
                                    </p:anim>
                                    <p:anim calcmode="lin" valueType="num">
                                      <p:cBhvr additive="base">
                                        <p:cTn id="25" dur="400"/>
                                        <p:tgtEl>
                                          <p:spTgt spid="33"/>
                                        </p:tgtEl>
                                        <p:attrNameLst>
                                          <p:attrName>ppt_y</p:attrName>
                                        </p:attrNameLst>
                                      </p:cBhvr>
                                      <p:tavLst>
                                        <p:tav tm="0">
                                          <p:val>
                                            <p:strVal val="ppt_y"/>
                                          </p:val>
                                        </p:tav>
                                        <p:tav tm="100000">
                                          <p:val>
                                            <p:strVal val="0-ppt_h/2"/>
                                          </p:val>
                                        </p:tav>
                                      </p:tavLst>
                                    </p:anim>
                                    <p:set>
                                      <p:cBhvr>
                                        <p:cTn id="26" dur="1" fill="hold">
                                          <p:stCondLst>
                                            <p:cond delay="399"/>
                                          </p:stCondLst>
                                        </p:cTn>
                                        <p:tgtEl>
                                          <p:spTgt spid="33"/>
                                        </p:tgtEl>
                                        <p:attrNameLst>
                                          <p:attrName>style.visibility</p:attrName>
                                        </p:attrNameLst>
                                      </p:cBhvr>
                                      <p:to>
                                        <p:strVal val="hidden"/>
                                      </p:to>
                                    </p:set>
                                  </p:childTnLst>
                                </p:cTn>
                              </p:par>
                              <p:par>
                                <p:cTn id="27" presetID="2" presetClass="exit" presetSubtype="1" accel="50000" fill="hold" nodeType="withEffect">
                                  <p:stCondLst>
                                    <p:cond delay="100"/>
                                  </p:stCondLst>
                                  <p:childTnLst>
                                    <p:anim calcmode="lin" valueType="num">
                                      <p:cBhvr additive="base">
                                        <p:cTn id="28" dur="400"/>
                                        <p:tgtEl>
                                          <p:spTgt spid="29"/>
                                        </p:tgtEl>
                                        <p:attrNameLst>
                                          <p:attrName>ppt_x</p:attrName>
                                        </p:attrNameLst>
                                      </p:cBhvr>
                                      <p:tavLst>
                                        <p:tav tm="0">
                                          <p:val>
                                            <p:strVal val="ppt_x"/>
                                          </p:val>
                                        </p:tav>
                                        <p:tav tm="100000">
                                          <p:val>
                                            <p:strVal val="ppt_x"/>
                                          </p:val>
                                        </p:tav>
                                      </p:tavLst>
                                    </p:anim>
                                    <p:anim calcmode="lin" valueType="num">
                                      <p:cBhvr additive="base">
                                        <p:cTn id="29" dur="400"/>
                                        <p:tgtEl>
                                          <p:spTgt spid="29"/>
                                        </p:tgtEl>
                                        <p:attrNameLst>
                                          <p:attrName>ppt_y</p:attrName>
                                        </p:attrNameLst>
                                      </p:cBhvr>
                                      <p:tavLst>
                                        <p:tav tm="0">
                                          <p:val>
                                            <p:strVal val="ppt_y"/>
                                          </p:val>
                                        </p:tav>
                                        <p:tav tm="100000">
                                          <p:val>
                                            <p:strVal val="0-ppt_h/2"/>
                                          </p:val>
                                        </p:tav>
                                      </p:tavLst>
                                    </p:anim>
                                    <p:set>
                                      <p:cBhvr>
                                        <p:cTn id="30" dur="1" fill="hold">
                                          <p:stCondLst>
                                            <p:cond delay="399"/>
                                          </p:stCondLst>
                                        </p:cTn>
                                        <p:tgtEl>
                                          <p:spTgt spid="2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3" name="Group 32"/>
          <p:cNvGrpSpPr/>
          <p:nvPr/>
        </p:nvGrpSpPr>
        <p:grpSpPr>
          <a:xfrm>
            <a:off x="1167365" y="1815360"/>
            <a:ext cx="2137966" cy="2953830"/>
            <a:chOff x="4635160" y="1619016"/>
            <a:chExt cx="1526850" cy="2953830"/>
          </a:xfrm>
        </p:grpSpPr>
        <p:sp>
          <p:nvSpPr>
            <p:cNvPr id="34" name="Rectangle 33"/>
            <p:cNvSpPr/>
            <p:nvPr/>
          </p:nvSpPr>
          <p:spPr>
            <a:xfrm>
              <a:off x="4635160" y="1619016"/>
              <a:ext cx="1526849" cy="2936161"/>
            </a:xfrm>
            <a:prstGeom prst="rect">
              <a:avLst/>
            </a:prstGeom>
            <a:solidFill>
              <a:schemeClr val="bg1"/>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35" name="TextBox 34"/>
            <p:cNvSpPr txBox="1"/>
            <p:nvPr/>
          </p:nvSpPr>
          <p:spPr>
            <a:xfrm>
              <a:off x="4635160" y="3761816"/>
              <a:ext cx="1526849" cy="811030"/>
            </a:xfrm>
            <a:prstGeom prst="rect">
              <a:avLst/>
            </a:prstGeom>
            <a:solidFill>
              <a:srgbClr val="41B522"/>
            </a:solidFill>
          </p:spPr>
          <p:txBody>
            <a:bodyPr wrap="square" rtlCol="0" anchor="ctr">
              <a:noAutofit/>
            </a:bodyPr>
            <a:lstStyle/>
            <a:p>
              <a:pPr algn="ctr">
                <a:lnSpc>
                  <a:spcPct val="90000"/>
                </a:lnSpc>
              </a:pPr>
              <a:r>
                <a:rPr lang="en-US" sz="2000" b="1" dirty="0" smtClean="0">
                  <a:solidFill>
                    <a:schemeClr val="bg1"/>
                  </a:solidFill>
                  <a:effectLst>
                    <a:outerShdw blurRad="50800" dist="38100" dir="2700000" algn="tl" rotWithShape="0">
                      <a:prstClr val="black">
                        <a:alpha val="40000"/>
                      </a:prstClr>
                    </a:outerShdw>
                  </a:effectLst>
                  <a:latin typeface="Roboto Condensed Regular"/>
                  <a:cs typeface="Roboto Condensed Regular"/>
                </a:rPr>
                <a:t>Freitag (2000)</a:t>
              </a:r>
              <a:endParaRPr lang="en-PH" sz="2000" b="1" dirty="0">
                <a:solidFill>
                  <a:schemeClr val="bg1"/>
                </a:solidFill>
                <a:effectLst>
                  <a:outerShdw blurRad="50800" dist="38100" dir="2700000" algn="tl" rotWithShape="0">
                    <a:prstClr val="black">
                      <a:alpha val="40000"/>
                    </a:prstClr>
                  </a:outerShdw>
                </a:effectLst>
                <a:latin typeface="Roboto Condensed Regular"/>
                <a:cs typeface="Roboto Condensed Regular"/>
              </a:endParaRPr>
            </a:p>
          </p:txBody>
        </p:sp>
        <p:sp>
          <p:nvSpPr>
            <p:cNvPr id="37" name="TextBox 36"/>
            <p:cNvSpPr txBox="1"/>
            <p:nvPr/>
          </p:nvSpPr>
          <p:spPr>
            <a:xfrm>
              <a:off x="4635161" y="1633590"/>
              <a:ext cx="1526849" cy="2128226"/>
            </a:xfrm>
            <a:prstGeom prst="rect">
              <a:avLst/>
            </a:prstGeom>
            <a:noFill/>
          </p:spPr>
          <p:txBody>
            <a:bodyPr wrap="square" rtlCol="0" anchor="ctr">
              <a:noAutofit/>
            </a:bodyPr>
            <a:lstStyle/>
            <a:p>
              <a:pPr algn="ctr">
                <a:lnSpc>
                  <a:spcPct val="90000"/>
                </a:lnSpc>
              </a:pPr>
              <a:r>
                <a:rPr lang="en-US" sz="2000" b="1" dirty="0" smtClean="0">
                  <a:latin typeface="Roboto Condensed Regular"/>
                  <a:cs typeface="Roboto Condensed Regular"/>
                </a:rPr>
                <a:t>MACHINE LEARNING FOR INFORMATION EXTRACTION IN INFORMAL DOMAINS</a:t>
              </a:r>
              <a:r>
                <a:rPr lang="en-PH" sz="2000" b="1" dirty="0" smtClean="0">
                  <a:latin typeface="Roboto Condensed Regular"/>
                  <a:cs typeface="Roboto Condensed Regular"/>
                </a:rPr>
                <a:t> </a:t>
              </a:r>
              <a:endParaRPr lang="en-PH" sz="2000" b="1" dirty="0">
                <a:solidFill>
                  <a:schemeClr val="tx1">
                    <a:lumMod val="75000"/>
                    <a:lumOff val="25000"/>
                  </a:schemeClr>
                </a:solidFill>
                <a:latin typeface="Roboto Condensed Regular"/>
                <a:cs typeface="Roboto Condensed Regular"/>
              </a:endParaRPr>
            </a:p>
          </p:txBody>
        </p:sp>
      </p:grpSp>
      <p:grpSp>
        <p:nvGrpSpPr>
          <p:cNvPr id="17" name="Group 16"/>
          <p:cNvGrpSpPr/>
          <p:nvPr/>
        </p:nvGrpSpPr>
        <p:grpSpPr>
          <a:xfrm>
            <a:off x="5761408" y="1823589"/>
            <a:ext cx="2137965" cy="2939256"/>
            <a:chOff x="6381517" y="1615896"/>
            <a:chExt cx="1526849" cy="2939256"/>
          </a:xfrm>
        </p:grpSpPr>
        <p:sp>
          <p:nvSpPr>
            <p:cNvPr id="18" name="Rectangle 17"/>
            <p:cNvSpPr/>
            <p:nvPr/>
          </p:nvSpPr>
          <p:spPr>
            <a:xfrm>
              <a:off x="6381517" y="1615896"/>
              <a:ext cx="1526849" cy="2936161"/>
            </a:xfrm>
            <a:prstGeom prst="rect">
              <a:avLst/>
            </a:prstGeom>
            <a:solidFill>
              <a:schemeClr val="bg1"/>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19" name="TextBox 18"/>
            <p:cNvSpPr txBox="1"/>
            <p:nvPr/>
          </p:nvSpPr>
          <p:spPr>
            <a:xfrm>
              <a:off x="6381517" y="3744122"/>
              <a:ext cx="1526849" cy="811030"/>
            </a:xfrm>
            <a:prstGeom prst="rect">
              <a:avLst/>
            </a:prstGeom>
            <a:solidFill>
              <a:srgbClr val="FF6600"/>
            </a:solidFill>
          </p:spPr>
          <p:txBody>
            <a:bodyPr wrap="square" rtlCol="0" anchor="ctr">
              <a:noAutofit/>
            </a:bodyPr>
            <a:lstStyle/>
            <a:p>
              <a:pPr algn="ctr">
                <a:lnSpc>
                  <a:spcPct val="90000"/>
                </a:lnSpc>
              </a:pPr>
              <a:r>
                <a:rPr lang="en-US" sz="2000" b="1" dirty="0" smtClean="0">
                  <a:solidFill>
                    <a:srgbClr val="FFFFFF"/>
                  </a:solidFill>
                  <a:effectLst>
                    <a:outerShdw blurRad="50800" dist="38100" dir="2700000" algn="tl" rotWithShape="0">
                      <a:prstClr val="black">
                        <a:alpha val="40000"/>
                      </a:prstClr>
                    </a:outerShdw>
                  </a:effectLst>
                  <a:latin typeface="Roboto Condensed Regular"/>
                  <a:cs typeface="Roboto Condensed Regular"/>
                </a:rPr>
                <a:t>Turmo </a:t>
              </a:r>
              <a:r>
                <a:rPr lang="en-US" sz="2000" b="1" dirty="0">
                  <a:solidFill>
                    <a:srgbClr val="FFFFFF"/>
                  </a:solidFill>
                  <a:effectLst>
                    <a:outerShdw blurRad="50800" dist="38100" dir="2700000" algn="tl" rotWithShape="0">
                      <a:prstClr val="black">
                        <a:alpha val="40000"/>
                      </a:prstClr>
                    </a:outerShdw>
                  </a:effectLst>
                  <a:latin typeface="Roboto Condensed Regular"/>
                  <a:cs typeface="Roboto Condensed Regular"/>
                </a:rPr>
                <a:t>&amp; </a:t>
              </a:r>
              <a:r>
                <a:rPr lang="en-US" sz="2000" b="1" dirty="0" smtClean="0">
                  <a:solidFill>
                    <a:srgbClr val="FFFFFF"/>
                  </a:solidFill>
                  <a:effectLst>
                    <a:outerShdw blurRad="50800" dist="38100" dir="2700000" algn="tl" rotWithShape="0">
                      <a:prstClr val="black">
                        <a:alpha val="40000"/>
                      </a:prstClr>
                    </a:outerShdw>
                  </a:effectLst>
                  <a:latin typeface="Roboto Condensed Regular"/>
                  <a:cs typeface="Roboto Condensed Regular"/>
                </a:rPr>
                <a:t>Rodriguez</a:t>
              </a:r>
              <a:r>
                <a:rPr lang="en-US" sz="2000" b="1" dirty="0">
                  <a:solidFill>
                    <a:srgbClr val="FFFFFF"/>
                  </a:solidFill>
                  <a:effectLst>
                    <a:outerShdw blurRad="50800" dist="38100" dir="2700000" algn="tl" rotWithShape="0">
                      <a:prstClr val="black">
                        <a:alpha val="40000"/>
                      </a:prstClr>
                    </a:outerShdw>
                  </a:effectLst>
                  <a:latin typeface="Roboto Condensed Regular"/>
                  <a:cs typeface="Roboto Condensed Regular"/>
                </a:rPr>
                <a:t> </a:t>
              </a:r>
              <a:r>
                <a:rPr lang="en-US" sz="2000" b="1" dirty="0" smtClean="0">
                  <a:solidFill>
                    <a:srgbClr val="FFFFFF"/>
                  </a:solidFill>
                  <a:effectLst>
                    <a:outerShdw blurRad="50800" dist="38100" dir="2700000" algn="tl" rotWithShape="0">
                      <a:prstClr val="black">
                        <a:alpha val="40000"/>
                      </a:prstClr>
                    </a:outerShdw>
                  </a:effectLst>
                  <a:latin typeface="Roboto Condensed Regular"/>
                  <a:cs typeface="Roboto Condensed Regular"/>
                </a:rPr>
                <a:t>(2000</a:t>
              </a:r>
              <a:r>
                <a:rPr lang="en-PH" sz="2000" b="1" dirty="0" smtClean="0">
                  <a:solidFill>
                    <a:srgbClr val="FFFFFF"/>
                  </a:solidFill>
                  <a:effectLst>
                    <a:outerShdw blurRad="50800" dist="38100" dir="2700000" algn="tl" rotWithShape="0">
                      <a:prstClr val="black">
                        <a:alpha val="40000"/>
                      </a:prstClr>
                    </a:outerShdw>
                  </a:effectLst>
                  <a:latin typeface="Roboto Condensed Regular"/>
                  <a:cs typeface="Roboto Condensed Regular"/>
                </a:rPr>
                <a:t>)</a:t>
              </a:r>
              <a:endParaRPr lang="en-PH" sz="2000" b="1" dirty="0">
                <a:solidFill>
                  <a:srgbClr val="FFFFFF"/>
                </a:solidFill>
                <a:effectLst>
                  <a:outerShdw blurRad="50800" dist="38100" dir="2700000" algn="tl" rotWithShape="0">
                    <a:prstClr val="black">
                      <a:alpha val="40000"/>
                    </a:prstClr>
                  </a:outerShdw>
                </a:effectLst>
                <a:latin typeface="Roboto Condensed Regular"/>
                <a:cs typeface="Roboto Condensed Regular"/>
              </a:endParaRPr>
            </a:p>
          </p:txBody>
        </p:sp>
        <p:sp>
          <p:nvSpPr>
            <p:cNvPr id="20" name="TextBox 19"/>
            <p:cNvSpPr txBox="1"/>
            <p:nvPr/>
          </p:nvSpPr>
          <p:spPr>
            <a:xfrm>
              <a:off x="6381517" y="1615896"/>
              <a:ext cx="1526849" cy="2128226"/>
            </a:xfrm>
            <a:prstGeom prst="rect">
              <a:avLst/>
            </a:prstGeom>
            <a:noFill/>
          </p:spPr>
          <p:txBody>
            <a:bodyPr wrap="square" rtlCol="0" anchor="ctr">
              <a:noAutofit/>
            </a:bodyPr>
            <a:lstStyle/>
            <a:p>
              <a:pPr algn="ctr">
                <a:lnSpc>
                  <a:spcPct val="90000"/>
                </a:lnSpc>
              </a:pPr>
              <a:r>
                <a:rPr lang="en-US" sz="2000" b="1" dirty="0" smtClean="0">
                  <a:latin typeface="Roboto Condensed Regular"/>
                  <a:cs typeface="Roboto Condensed Regular"/>
                </a:rPr>
                <a:t>LEARNING IE RULES FOR A SET OF RELATED CONCEPTS</a:t>
              </a:r>
              <a:r>
                <a:rPr lang="en-PH" sz="2000" b="1" dirty="0" smtClean="0">
                  <a:latin typeface="Roboto Condensed Regular"/>
                  <a:cs typeface="Roboto Condensed Regular"/>
                </a:rPr>
                <a:t> </a:t>
              </a:r>
              <a:endParaRPr lang="en-PH" sz="2000" b="1" dirty="0">
                <a:solidFill>
                  <a:srgbClr val="404040"/>
                </a:solidFill>
                <a:latin typeface="Roboto Condensed Regular"/>
                <a:cs typeface="Roboto Condensed Regular"/>
              </a:endParaRPr>
            </a:p>
          </p:txBody>
        </p:sp>
      </p:grpSp>
      <p:grpSp>
        <p:nvGrpSpPr>
          <p:cNvPr id="21" name="Group 20"/>
          <p:cNvGrpSpPr/>
          <p:nvPr/>
        </p:nvGrpSpPr>
        <p:grpSpPr>
          <a:xfrm>
            <a:off x="3468114" y="1819598"/>
            <a:ext cx="2137966" cy="2953830"/>
            <a:chOff x="4635160" y="1619016"/>
            <a:chExt cx="1526850" cy="2953830"/>
          </a:xfrm>
        </p:grpSpPr>
        <p:sp>
          <p:nvSpPr>
            <p:cNvPr id="22" name="Rectangle 21"/>
            <p:cNvSpPr/>
            <p:nvPr/>
          </p:nvSpPr>
          <p:spPr>
            <a:xfrm>
              <a:off x="4635160" y="1619016"/>
              <a:ext cx="1526849" cy="2936161"/>
            </a:xfrm>
            <a:prstGeom prst="rect">
              <a:avLst/>
            </a:prstGeom>
            <a:solidFill>
              <a:schemeClr val="bg1"/>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23" name="TextBox 22"/>
            <p:cNvSpPr txBox="1"/>
            <p:nvPr/>
          </p:nvSpPr>
          <p:spPr>
            <a:xfrm>
              <a:off x="4635160" y="3761816"/>
              <a:ext cx="1526849" cy="811030"/>
            </a:xfrm>
            <a:prstGeom prst="rect">
              <a:avLst/>
            </a:prstGeom>
            <a:solidFill>
              <a:srgbClr val="2399FE"/>
            </a:solidFill>
          </p:spPr>
          <p:txBody>
            <a:bodyPr wrap="square" rtlCol="0" anchor="ctr">
              <a:noAutofit/>
            </a:bodyPr>
            <a:lstStyle/>
            <a:p>
              <a:pPr algn="ctr">
                <a:lnSpc>
                  <a:spcPct val="90000"/>
                </a:lnSpc>
              </a:pPr>
              <a:r>
                <a:rPr lang="en-US" b="1" dirty="0" smtClean="0">
                  <a:solidFill>
                    <a:srgbClr val="FFFFFF"/>
                  </a:solidFill>
                  <a:effectLst>
                    <a:outerShdw blurRad="50800" dist="38100" dir="2700000" algn="tl" rotWithShape="0">
                      <a:prstClr val="black">
                        <a:alpha val="40000"/>
                      </a:prstClr>
                    </a:outerShdw>
                  </a:effectLst>
                  <a:latin typeface="Roboto Condensed Regular"/>
                  <a:cs typeface="Roboto Condensed Regular"/>
                </a:rPr>
                <a:t>Téllez, Montes-y-Gómez, &amp; Villaseñor-Pineda (</a:t>
              </a:r>
              <a:r>
                <a:rPr lang="en-US" b="1" dirty="0">
                  <a:solidFill>
                    <a:srgbClr val="FFFFFF"/>
                  </a:solidFill>
                  <a:effectLst>
                    <a:outerShdw blurRad="50800" dist="38100" dir="2700000" algn="tl" rotWithShape="0">
                      <a:prstClr val="black">
                        <a:alpha val="40000"/>
                      </a:prstClr>
                    </a:outerShdw>
                  </a:effectLst>
                  <a:latin typeface="Roboto Condensed Regular"/>
                  <a:cs typeface="Roboto Condensed Regular"/>
                </a:rPr>
                <a:t>2005)</a:t>
              </a:r>
              <a:r>
                <a:rPr lang="en-PH" b="1" dirty="0">
                  <a:solidFill>
                    <a:srgbClr val="FFFFFF"/>
                  </a:solidFill>
                  <a:effectLst>
                    <a:outerShdw blurRad="50800" dist="38100" dir="2700000" algn="tl" rotWithShape="0">
                      <a:prstClr val="black">
                        <a:alpha val="40000"/>
                      </a:prstClr>
                    </a:outerShdw>
                  </a:effectLst>
                  <a:latin typeface="Roboto Condensed Regular"/>
                  <a:cs typeface="Roboto Condensed Regular"/>
                </a:rPr>
                <a:t> </a:t>
              </a:r>
            </a:p>
          </p:txBody>
        </p:sp>
        <p:sp>
          <p:nvSpPr>
            <p:cNvPr id="24" name="TextBox 23"/>
            <p:cNvSpPr txBox="1"/>
            <p:nvPr/>
          </p:nvSpPr>
          <p:spPr>
            <a:xfrm>
              <a:off x="4635161" y="1633590"/>
              <a:ext cx="1526849" cy="2128226"/>
            </a:xfrm>
            <a:prstGeom prst="rect">
              <a:avLst/>
            </a:prstGeom>
            <a:noFill/>
          </p:spPr>
          <p:txBody>
            <a:bodyPr wrap="square" rtlCol="0" anchor="ctr">
              <a:noAutofit/>
            </a:bodyPr>
            <a:lstStyle/>
            <a:p>
              <a:pPr algn="ctr">
                <a:lnSpc>
                  <a:spcPct val="90000"/>
                </a:lnSpc>
              </a:pPr>
              <a:r>
                <a:rPr lang="en-US" sz="2000" b="1" dirty="0" smtClean="0">
                  <a:latin typeface="Roboto Condensed Regular"/>
                  <a:cs typeface="Roboto Condensed Regular"/>
                </a:rPr>
                <a:t>A MACHINE LEARNING APPROACH TO INFORMATION EXTRACTION</a:t>
              </a:r>
              <a:r>
                <a:rPr lang="en-PH" sz="2000" b="1" dirty="0" smtClean="0">
                  <a:latin typeface="Roboto Condensed Regular"/>
                  <a:cs typeface="Roboto Condensed Regular"/>
                </a:rPr>
                <a:t> </a:t>
              </a:r>
              <a:endParaRPr lang="en-PH" sz="2000" b="1" dirty="0">
                <a:solidFill>
                  <a:schemeClr val="tx1">
                    <a:lumMod val="75000"/>
                    <a:lumOff val="25000"/>
                  </a:schemeClr>
                </a:solidFill>
                <a:latin typeface="Roboto Condensed Regular"/>
                <a:cs typeface="Roboto Condensed Regular"/>
              </a:endParaRPr>
            </a:p>
          </p:txBody>
        </p:sp>
      </p:grpSp>
      <p:grpSp>
        <p:nvGrpSpPr>
          <p:cNvPr id="12" name="Group 11"/>
          <p:cNvGrpSpPr/>
          <p:nvPr/>
        </p:nvGrpSpPr>
        <p:grpSpPr>
          <a:xfrm>
            <a:off x="1153673" y="1150065"/>
            <a:ext cx="6765636" cy="536524"/>
            <a:chOff x="1153673" y="959571"/>
            <a:chExt cx="6765636" cy="536524"/>
          </a:xfrm>
        </p:grpSpPr>
        <p:sp>
          <p:nvSpPr>
            <p:cNvPr id="7" name="Rectangle 6"/>
            <p:cNvSpPr/>
            <p:nvPr/>
          </p:nvSpPr>
          <p:spPr>
            <a:xfrm>
              <a:off x="1153673" y="959571"/>
              <a:ext cx="6765636" cy="536524"/>
            </a:xfrm>
            <a:prstGeom prst="rect">
              <a:avLst/>
            </a:prstGeom>
            <a:solidFill>
              <a:schemeClr val="tx1">
                <a:lumMod val="75000"/>
                <a:lumOff val="25000"/>
              </a:schemeClr>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9" name="TextBox 8"/>
            <p:cNvSpPr txBox="1"/>
            <p:nvPr/>
          </p:nvSpPr>
          <p:spPr>
            <a:xfrm>
              <a:off x="1304944" y="988172"/>
              <a:ext cx="6455620" cy="430887"/>
            </a:xfrm>
            <a:prstGeom prst="rect">
              <a:avLst/>
            </a:prstGeom>
            <a:noFill/>
          </p:spPr>
          <p:txBody>
            <a:bodyPr wrap="square" rtlCol="0">
              <a:spAutoFit/>
            </a:bodyPr>
            <a:lstStyle/>
            <a:p>
              <a:pPr algn="ctr"/>
              <a:r>
                <a:rPr lang="en-PH" sz="2200" b="1" dirty="0" smtClean="0">
                  <a:solidFill>
                    <a:schemeClr val="bg1"/>
                  </a:solidFill>
                  <a:latin typeface="Roboto Condensed"/>
                </a:rPr>
                <a:t>MACHINE LEARNING-BASED IE SYSTEMS</a:t>
              </a:r>
              <a:endParaRPr lang="en-PH" sz="2200" b="1" dirty="0">
                <a:solidFill>
                  <a:schemeClr val="bg1"/>
                </a:solidFill>
                <a:latin typeface="Roboto Condensed"/>
              </a:endParaRPr>
            </a:p>
          </p:txBody>
        </p:sp>
      </p:grpSp>
      <p:sp>
        <p:nvSpPr>
          <p:cNvPr id="4" name="Rectangle 3"/>
          <p:cNvSpPr/>
          <p:nvPr/>
        </p:nvSpPr>
        <p:spPr>
          <a:xfrm>
            <a:off x="0" y="-9051"/>
            <a:ext cx="9220200" cy="798198"/>
          </a:xfrm>
          <a:prstGeom prst="rect">
            <a:avLst/>
          </a:prstGeom>
          <a:solidFill>
            <a:srgbClr val="FFC02D"/>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5" name="TextBox 4"/>
          <p:cNvSpPr txBox="1"/>
          <p:nvPr/>
        </p:nvSpPr>
        <p:spPr>
          <a:xfrm>
            <a:off x="160447" y="144623"/>
            <a:ext cx="5546911" cy="502702"/>
          </a:xfrm>
          <a:prstGeom prst="rect">
            <a:avLst/>
          </a:prstGeom>
          <a:noFill/>
        </p:spPr>
        <p:txBody>
          <a:bodyPr wrap="none" rtlCol="0">
            <a:spAutoFit/>
          </a:bodyPr>
          <a:lstStyle/>
          <a:p>
            <a:pPr>
              <a:lnSpc>
                <a:spcPct val="80000"/>
              </a:lnSpc>
            </a:pPr>
            <a:r>
              <a:rPr lang="en-PH" sz="3200" b="1" dirty="0" smtClean="0">
                <a:solidFill>
                  <a:schemeClr val="bg1"/>
                </a:solidFill>
                <a:effectLst>
                  <a:outerShdw blurRad="50800" dist="38100" dir="5400000" algn="t" rotWithShape="0">
                    <a:prstClr val="black">
                      <a:alpha val="40000"/>
                    </a:prstClr>
                  </a:outerShdw>
                </a:effectLst>
                <a:latin typeface="Roboto Condensed Bold"/>
                <a:cs typeface="Roboto Condensed Bold"/>
              </a:rPr>
              <a:t>Review of Existing Related Works</a:t>
            </a:r>
            <a:endParaRPr lang="en-PH" sz="3200" b="1" dirty="0">
              <a:solidFill>
                <a:schemeClr val="bg1"/>
              </a:solidFill>
              <a:effectLst>
                <a:outerShdw blurRad="50800" dist="38100" dir="5400000" algn="t" rotWithShape="0">
                  <a:prstClr val="black">
                    <a:alpha val="40000"/>
                  </a:prstClr>
                </a:outerShdw>
              </a:effectLst>
              <a:latin typeface="Roboto Condensed Bold"/>
              <a:cs typeface="Roboto Condensed Bold"/>
            </a:endParaRPr>
          </a:p>
        </p:txBody>
      </p:sp>
      <p:sp>
        <p:nvSpPr>
          <p:cNvPr id="10" name="Oval 9"/>
          <p:cNvSpPr/>
          <p:nvPr/>
        </p:nvSpPr>
        <p:spPr>
          <a:xfrm>
            <a:off x="8241068" y="485244"/>
            <a:ext cx="614296" cy="614296"/>
          </a:xfrm>
          <a:prstGeom prst="ellipse">
            <a:avLst/>
          </a:prstGeom>
          <a:solidFill>
            <a:srgbClr val="E40093"/>
          </a:solidFill>
          <a:ln>
            <a:noFill/>
          </a:ln>
          <a:effectLst>
            <a:outerShdw blurRad="152400" dist="38100" dir="5400000" sx="97000" sy="97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2000" b="1" dirty="0" smtClean="0">
                <a:solidFill>
                  <a:schemeClr val="bg1"/>
                </a:solidFill>
                <a:latin typeface="Roboto Condensed Regular"/>
                <a:cs typeface="Roboto Condensed Regular"/>
              </a:rPr>
              <a:t>2</a:t>
            </a:r>
            <a:endParaRPr lang="en-PH" sz="2000" b="1" dirty="0">
              <a:solidFill>
                <a:schemeClr val="bg1"/>
              </a:solidFill>
              <a:latin typeface="Roboto Condensed Regular"/>
              <a:cs typeface="Roboto Condensed Regular"/>
            </a:endParaRPr>
          </a:p>
        </p:txBody>
      </p:sp>
    </p:spTree>
    <p:custDataLst>
      <p:tags r:id="rId1"/>
    </p:custDataLst>
    <p:extLst>
      <p:ext uri="{BB962C8B-B14F-4D97-AF65-F5344CB8AC3E}">
        <p14:creationId xmlns:p14="http://schemas.microsoft.com/office/powerpoint/2010/main" val="176188585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400" fill="hold"/>
                                        <p:tgtEl>
                                          <p:spTgt spid="12"/>
                                        </p:tgtEl>
                                        <p:attrNameLst>
                                          <p:attrName>ppt_x</p:attrName>
                                        </p:attrNameLst>
                                      </p:cBhvr>
                                      <p:tavLst>
                                        <p:tav tm="0">
                                          <p:val>
                                            <p:strVal val="#ppt_x"/>
                                          </p:val>
                                        </p:tav>
                                        <p:tav tm="100000">
                                          <p:val>
                                            <p:strVal val="#ppt_x"/>
                                          </p:val>
                                        </p:tav>
                                      </p:tavLst>
                                    </p:anim>
                                    <p:anim calcmode="lin" valueType="num">
                                      <p:cBhvr additive="base">
                                        <p:cTn id="8" dur="40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4" decel="50000" fill="hold" nodeType="withEffect">
                                  <p:stCondLst>
                                    <p:cond delay="100"/>
                                  </p:stCondLst>
                                  <p:childTnLst>
                                    <p:set>
                                      <p:cBhvr>
                                        <p:cTn id="10" dur="1" fill="hold">
                                          <p:stCondLst>
                                            <p:cond delay="0"/>
                                          </p:stCondLst>
                                        </p:cTn>
                                        <p:tgtEl>
                                          <p:spTgt spid="33"/>
                                        </p:tgtEl>
                                        <p:attrNameLst>
                                          <p:attrName>style.visibility</p:attrName>
                                        </p:attrNameLst>
                                      </p:cBhvr>
                                      <p:to>
                                        <p:strVal val="visible"/>
                                      </p:to>
                                    </p:set>
                                    <p:anim calcmode="lin" valueType="num">
                                      <p:cBhvr additive="base">
                                        <p:cTn id="11" dur="400" fill="hold"/>
                                        <p:tgtEl>
                                          <p:spTgt spid="33"/>
                                        </p:tgtEl>
                                        <p:attrNameLst>
                                          <p:attrName>ppt_x</p:attrName>
                                        </p:attrNameLst>
                                      </p:cBhvr>
                                      <p:tavLst>
                                        <p:tav tm="0">
                                          <p:val>
                                            <p:strVal val="#ppt_x"/>
                                          </p:val>
                                        </p:tav>
                                        <p:tav tm="100000">
                                          <p:val>
                                            <p:strVal val="#ppt_x"/>
                                          </p:val>
                                        </p:tav>
                                      </p:tavLst>
                                    </p:anim>
                                    <p:anim calcmode="lin" valueType="num">
                                      <p:cBhvr additive="base">
                                        <p:cTn id="12" dur="400" fill="hold"/>
                                        <p:tgtEl>
                                          <p:spTgt spid="33"/>
                                        </p:tgtEl>
                                        <p:attrNameLst>
                                          <p:attrName>ppt_y</p:attrName>
                                        </p:attrNameLst>
                                      </p:cBhvr>
                                      <p:tavLst>
                                        <p:tav tm="0">
                                          <p:val>
                                            <p:strVal val="1+#ppt_h/2"/>
                                          </p:val>
                                        </p:tav>
                                        <p:tav tm="100000">
                                          <p:val>
                                            <p:strVal val="#ppt_y"/>
                                          </p:val>
                                        </p:tav>
                                      </p:tavLst>
                                    </p:anim>
                                  </p:childTnLst>
                                </p:cTn>
                              </p:par>
                              <p:par>
                                <p:cTn id="13" presetID="2" presetClass="entr" presetSubtype="4" decel="50000" fill="hold" nodeType="withEffect">
                                  <p:stCondLst>
                                    <p:cond delay="20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400" fill="hold"/>
                                        <p:tgtEl>
                                          <p:spTgt spid="21"/>
                                        </p:tgtEl>
                                        <p:attrNameLst>
                                          <p:attrName>ppt_x</p:attrName>
                                        </p:attrNameLst>
                                      </p:cBhvr>
                                      <p:tavLst>
                                        <p:tav tm="0">
                                          <p:val>
                                            <p:strVal val="#ppt_x"/>
                                          </p:val>
                                        </p:tav>
                                        <p:tav tm="100000">
                                          <p:val>
                                            <p:strVal val="#ppt_x"/>
                                          </p:val>
                                        </p:tav>
                                      </p:tavLst>
                                    </p:anim>
                                    <p:anim calcmode="lin" valueType="num">
                                      <p:cBhvr additive="base">
                                        <p:cTn id="16" dur="400" fill="hold"/>
                                        <p:tgtEl>
                                          <p:spTgt spid="21"/>
                                        </p:tgtEl>
                                        <p:attrNameLst>
                                          <p:attrName>ppt_y</p:attrName>
                                        </p:attrNameLst>
                                      </p:cBhvr>
                                      <p:tavLst>
                                        <p:tav tm="0">
                                          <p:val>
                                            <p:strVal val="1+#ppt_h/2"/>
                                          </p:val>
                                        </p:tav>
                                        <p:tav tm="100000">
                                          <p:val>
                                            <p:strVal val="#ppt_y"/>
                                          </p:val>
                                        </p:tav>
                                      </p:tavLst>
                                    </p:anim>
                                  </p:childTnLst>
                                </p:cTn>
                              </p:par>
                              <p:par>
                                <p:cTn id="17" presetID="2" presetClass="entr" presetSubtype="4" decel="50000" fill="hold" nodeType="withEffect">
                                  <p:stCondLst>
                                    <p:cond delay="300"/>
                                  </p:stCondLst>
                                  <p:childTnLst>
                                    <p:set>
                                      <p:cBhvr>
                                        <p:cTn id="18" dur="1" fill="hold">
                                          <p:stCondLst>
                                            <p:cond delay="0"/>
                                          </p:stCondLst>
                                        </p:cTn>
                                        <p:tgtEl>
                                          <p:spTgt spid="17"/>
                                        </p:tgtEl>
                                        <p:attrNameLst>
                                          <p:attrName>style.visibility</p:attrName>
                                        </p:attrNameLst>
                                      </p:cBhvr>
                                      <p:to>
                                        <p:strVal val="visible"/>
                                      </p:to>
                                    </p:set>
                                    <p:anim calcmode="lin" valueType="num">
                                      <p:cBhvr additive="base">
                                        <p:cTn id="19" dur="400" fill="hold"/>
                                        <p:tgtEl>
                                          <p:spTgt spid="17"/>
                                        </p:tgtEl>
                                        <p:attrNameLst>
                                          <p:attrName>ppt_x</p:attrName>
                                        </p:attrNameLst>
                                      </p:cBhvr>
                                      <p:tavLst>
                                        <p:tav tm="0">
                                          <p:val>
                                            <p:strVal val="#ppt_x"/>
                                          </p:val>
                                        </p:tav>
                                        <p:tav tm="100000">
                                          <p:val>
                                            <p:strVal val="#ppt_x"/>
                                          </p:val>
                                        </p:tav>
                                      </p:tavLst>
                                    </p:anim>
                                    <p:anim calcmode="lin" valueType="num">
                                      <p:cBhvr additive="base">
                                        <p:cTn id="20" dur="4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xit" presetSubtype="1" accel="50000" fill="hold" nodeType="clickEffect">
                                  <p:stCondLst>
                                    <p:cond delay="0"/>
                                  </p:stCondLst>
                                  <p:childTnLst>
                                    <p:anim calcmode="lin" valueType="num">
                                      <p:cBhvr additive="base">
                                        <p:cTn id="24" dur="400"/>
                                        <p:tgtEl>
                                          <p:spTgt spid="12"/>
                                        </p:tgtEl>
                                        <p:attrNameLst>
                                          <p:attrName>ppt_x</p:attrName>
                                        </p:attrNameLst>
                                      </p:cBhvr>
                                      <p:tavLst>
                                        <p:tav tm="0">
                                          <p:val>
                                            <p:strVal val="ppt_x"/>
                                          </p:val>
                                        </p:tav>
                                        <p:tav tm="100000">
                                          <p:val>
                                            <p:strVal val="ppt_x"/>
                                          </p:val>
                                        </p:tav>
                                      </p:tavLst>
                                    </p:anim>
                                    <p:anim calcmode="lin" valueType="num">
                                      <p:cBhvr additive="base">
                                        <p:cTn id="25" dur="400"/>
                                        <p:tgtEl>
                                          <p:spTgt spid="12"/>
                                        </p:tgtEl>
                                        <p:attrNameLst>
                                          <p:attrName>ppt_y</p:attrName>
                                        </p:attrNameLst>
                                      </p:cBhvr>
                                      <p:tavLst>
                                        <p:tav tm="0">
                                          <p:val>
                                            <p:strVal val="ppt_y"/>
                                          </p:val>
                                        </p:tav>
                                        <p:tav tm="100000">
                                          <p:val>
                                            <p:strVal val="0-ppt_h/2"/>
                                          </p:val>
                                        </p:tav>
                                      </p:tavLst>
                                    </p:anim>
                                    <p:set>
                                      <p:cBhvr>
                                        <p:cTn id="26" dur="1" fill="hold">
                                          <p:stCondLst>
                                            <p:cond delay="399"/>
                                          </p:stCondLst>
                                        </p:cTn>
                                        <p:tgtEl>
                                          <p:spTgt spid="12"/>
                                        </p:tgtEl>
                                        <p:attrNameLst>
                                          <p:attrName>style.visibility</p:attrName>
                                        </p:attrNameLst>
                                      </p:cBhvr>
                                      <p:to>
                                        <p:strVal val="hidden"/>
                                      </p:to>
                                    </p:set>
                                  </p:childTnLst>
                                </p:cTn>
                              </p:par>
                              <p:par>
                                <p:cTn id="27" presetID="2" presetClass="exit" presetSubtype="1" accel="50000" fill="hold" nodeType="withEffect">
                                  <p:stCondLst>
                                    <p:cond delay="100"/>
                                  </p:stCondLst>
                                  <p:childTnLst>
                                    <p:anim calcmode="lin" valueType="num">
                                      <p:cBhvr additive="base">
                                        <p:cTn id="28" dur="400"/>
                                        <p:tgtEl>
                                          <p:spTgt spid="33"/>
                                        </p:tgtEl>
                                        <p:attrNameLst>
                                          <p:attrName>ppt_x</p:attrName>
                                        </p:attrNameLst>
                                      </p:cBhvr>
                                      <p:tavLst>
                                        <p:tav tm="0">
                                          <p:val>
                                            <p:strVal val="ppt_x"/>
                                          </p:val>
                                        </p:tav>
                                        <p:tav tm="100000">
                                          <p:val>
                                            <p:strVal val="ppt_x"/>
                                          </p:val>
                                        </p:tav>
                                      </p:tavLst>
                                    </p:anim>
                                    <p:anim calcmode="lin" valueType="num">
                                      <p:cBhvr additive="base">
                                        <p:cTn id="29" dur="400"/>
                                        <p:tgtEl>
                                          <p:spTgt spid="33"/>
                                        </p:tgtEl>
                                        <p:attrNameLst>
                                          <p:attrName>ppt_y</p:attrName>
                                        </p:attrNameLst>
                                      </p:cBhvr>
                                      <p:tavLst>
                                        <p:tav tm="0">
                                          <p:val>
                                            <p:strVal val="ppt_y"/>
                                          </p:val>
                                        </p:tav>
                                        <p:tav tm="100000">
                                          <p:val>
                                            <p:strVal val="0-ppt_h/2"/>
                                          </p:val>
                                        </p:tav>
                                      </p:tavLst>
                                    </p:anim>
                                    <p:set>
                                      <p:cBhvr>
                                        <p:cTn id="30" dur="1" fill="hold">
                                          <p:stCondLst>
                                            <p:cond delay="399"/>
                                          </p:stCondLst>
                                        </p:cTn>
                                        <p:tgtEl>
                                          <p:spTgt spid="33"/>
                                        </p:tgtEl>
                                        <p:attrNameLst>
                                          <p:attrName>style.visibility</p:attrName>
                                        </p:attrNameLst>
                                      </p:cBhvr>
                                      <p:to>
                                        <p:strVal val="hidden"/>
                                      </p:to>
                                    </p:set>
                                  </p:childTnLst>
                                </p:cTn>
                              </p:par>
                              <p:par>
                                <p:cTn id="31" presetID="2" presetClass="exit" presetSubtype="1" accel="50000" fill="hold" nodeType="withEffect">
                                  <p:stCondLst>
                                    <p:cond delay="100"/>
                                  </p:stCondLst>
                                  <p:childTnLst>
                                    <p:anim calcmode="lin" valueType="num">
                                      <p:cBhvr additive="base">
                                        <p:cTn id="32" dur="400"/>
                                        <p:tgtEl>
                                          <p:spTgt spid="21"/>
                                        </p:tgtEl>
                                        <p:attrNameLst>
                                          <p:attrName>ppt_x</p:attrName>
                                        </p:attrNameLst>
                                      </p:cBhvr>
                                      <p:tavLst>
                                        <p:tav tm="0">
                                          <p:val>
                                            <p:strVal val="ppt_x"/>
                                          </p:val>
                                        </p:tav>
                                        <p:tav tm="100000">
                                          <p:val>
                                            <p:strVal val="ppt_x"/>
                                          </p:val>
                                        </p:tav>
                                      </p:tavLst>
                                    </p:anim>
                                    <p:anim calcmode="lin" valueType="num">
                                      <p:cBhvr additive="base">
                                        <p:cTn id="33" dur="400"/>
                                        <p:tgtEl>
                                          <p:spTgt spid="21"/>
                                        </p:tgtEl>
                                        <p:attrNameLst>
                                          <p:attrName>ppt_y</p:attrName>
                                        </p:attrNameLst>
                                      </p:cBhvr>
                                      <p:tavLst>
                                        <p:tav tm="0">
                                          <p:val>
                                            <p:strVal val="ppt_y"/>
                                          </p:val>
                                        </p:tav>
                                        <p:tav tm="100000">
                                          <p:val>
                                            <p:strVal val="0-ppt_h/2"/>
                                          </p:val>
                                        </p:tav>
                                      </p:tavLst>
                                    </p:anim>
                                    <p:set>
                                      <p:cBhvr>
                                        <p:cTn id="34" dur="1" fill="hold">
                                          <p:stCondLst>
                                            <p:cond delay="399"/>
                                          </p:stCondLst>
                                        </p:cTn>
                                        <p:tgtEl>
                                          <p:spTgt spid="21"/>
                                        </p:tgtEl>
                                        <p:attrNameLst>
                                          <p:attrName>style.visibility</p:attrName>
                                        </p:attrNameLst>
                                      </p:cBhvr>
                                      <p:to>
                                        <p:strVal val="hidden"/>
                                      </p:to>
                                    </p:set>
                                  </p:childTnLst>
                                </p:cTn>
                              </p:par>
                              <p:par>
                                <p:cTn id="35" presetID="2" presetClass="exit" presetSubtype="1" accel="50000" fill="hold" nodeType="withEffect">
                                  <p:stCondLst>
                                    <p:cond delay="100"/>
                                  </p:stCondLst>
                                  <p:childTnLst>
                                    <p:anim calcmode="lin" valueType="num">
                                      <p:cBhvr additive="base">
                                        <p:cTn id="36" dur="400"/>
                                        <p:tgtEl>
                                          <p:spTgt spid="17"/>
                                        </p:tgtEl>
                                        <p:attrNameLst>
                                          <p:attrName>ppt_x</p:attrName>
                                        </p:attrNameLst>
                                      </p:cBhvr>
                                      <p:tavLst>
                                        <p:tav tm="0">
                                          <p:val>
                                            <p:strVal val="ppt_x"/>
                                          </p:val>
                                        </p:tav>
                                        <p:tav tm="100000">
                                          <p:val>
                                            <p:strVal val="ppt_x"/>
                                          </p:val>
                                        </p:tav>
                                      </p:tavLst>
                                    </p:anim>
                                    <p:anim calcmode="lin" valueType="num">
                                      <p:cBhvr additive="base">
                                        <p:cTn id="37" dur="400"/>
                                        <p:tgtEl>
                                          <p:spTgt spid="17"/>
                                        </p:tgtEl>
                                        <p:attrNameLst>
                                          <p:attrName>ppt_y</p:attrName>
                                        </p:attrNameLst>
                                      </p:cBhvr>
                                      <p:tavLst>
                                        <p:tav tm="0">
                                          <p:val>
                                            <p:strVal val="ppt_y"/>
                                          </p:val>
                                        </p:tav>
                                        <p:tav tm="100000">
                                          <p:val>
                                            <p:strVal val="0-ppt_h/2"/>
                                          </p:val>
                                        </p:tav>
                                      </p:tavLst>
                                    </p:anim>
                                    <p:set>
                                      <p:cBhvr>
                                        <p:cTn id="38" dur="1" fill="hold">
                                          <p:stCondLst>
                                            <p:cond delay="399"/>
                                          </p:stCondLst>
                                        </p:cTn>
                                        <p:tgtEl>
                                          <p:spTgt spid="1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Group 28"/>
          <p:cNvGrpSpPr/>
          <p:nvPr/>
        </p:nvGrpSpPr>
        <p:grpSpPr>
          <a:xfrm>
            <a:off x="4600513" y="1829934"/>
            <a:ext cx="3318795" cy="2939256"/>
            <a:chOff x="6381517" y="1615896"/>
            <a:chExt cx="1526849" cy="2939256"/>
          </a:xfrm>
        </p:grpSpPr>
        <p:sp>
          <p:nvSpPr>
            <p:cNvPr id="30" name="Rectangle 29"/>
            <p:cNvSpPr/>
            <p:nvPr/>
          </p:nvSpPr>
          <p:spPr>
            <a:xfrm>
              <a:off x="6381517" y="1615896"/>
              <a:ext cx="1526849" cy="2936161"/>
            </a:xfrm>
            <a:prstGeom prst="rect">
              <a:avLst/>
            </a:prstGeom>
            <a:solidFill>
              <a:schemeClr val="bg1"/>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31" name="TextBox 30"/>
            <p:cNvSpPr txBox="1"/>
            <p:nvPr/>
          </p:nvSpPr>
          <p:spPr>
            <a:xfrm>
              <a:off x="6381517" y="3744122"/>
              <a:ext cx="1526849" cy="811030"/>
            </a:xfrm>
            <a:prstGeom prst="rect">
              <a:avLst/>
            </a:prstGeom>
            <a:solidFill>
              <a:srgbClr val="2399FE"/>
            </a:solidFill>
          </p:spPr>
          <p:txBody>
            <a:bodyPr wrap="square" rtlCol="0" anchor="ctr">
              <a:noAutofit/>
            </a:bodyPr>
            <a:lstStyle/>
            <a:p>
              <a:pPr algn="ctr">
                <a:lnSpc>
                  <a:spcPct val="90000"/>
                </a:lnSpc>
              </a:pPr>
              <a:r>
                <a:rPr lang="en-US" sz="2000" b="1" dirty="0">
                  <a:solidFill>
                    <a:srgbClr val="FFFFFF"/>
                  </a:solidFill>
                  <a:effectLst>
                    <a:outerShdw blurRad="50800" dist="38100" dir="2700000" algn="tl" rotWithShape="0">
                      <a:prstClr val="black">
                        <a:alpha val="40000"/>
                      </a:prstClr>
                    </a:outerShdw>
                  </a:effectLst>
                  <a:latin typeface="Roboto Condensed Regular"/>
                  <a:cs typeface="Roboto Condensed Regular"/>
                </a:rPr>
                <a:t>Pham, L. </a:t>
              </a:r>
              <a:r>
                <a:rPr lang="en-US" sz="2000" b="1" dirty="0" smtClean="0">
                  <a:solidFill>
                    <a:srgbClr val="FFFFFF"/>
                  </a:solidFill>
                  <a:effectLst>
                    <a:outerShdw blurRad="50800" dist="38100" dir="2700000" algn="tl" rotWithShape="0">
                      <a:prstClr val="black">
                        <a:alpha val="40000"/>
                      </a:prstClr>
                    </a:outerShdw>
                  </a:effectLst>
                  <a:latin typeface="Roboto Condensed Regular"/>
                  <a:cs typeface="Roboto Condensed Regular"/>
                </a:rPr>
                <a:t>&amp; </a:t>
              </a:r>
              <a:r>
                <a:rPr lang="en-US" sz="2000" b="1" dirty="0">
                  <a:solidFill>
                    <a:srgbClr val="FFFFFF"/>
                  </a:solidFill>
                  <a:effectLst>
                    <a:outerShdw blurRad="50800" dist="38100" dir="2700000" algn="tl" rotWithShape="0">
                      <a:prstClr val="black">
                        <a:alpha val="40000"/>
                      </a:prstClr>
                    </a:outerShdw>
                  </a:effectLst>
                  <a:latin typeface="Roboto Condensed Regular"/>
                  <a:cs typeface="Roboto Condensed Regular"/>
                </a:rPr>
                <a:t>Pham, </a:t>
              </a:r>
              <a:r>
                <a:rPr lang="en-US" sz="2000" b="1" dirty="0" smtClean="0">
                  <a:solidFill>
                    <a:srgbClr val="FFFFFF"/>
                  </a:solidFill>
                  <a:effectLst>
                    <a:outerShdw blurRad="50800" dist="38100" dir="2700000" algn="tl" rotWithShape="0">
                      <a:prstClr val="black">
                        <a:alpha val="40000"/>
                      </a:prstClr>
                    </a:outerShdw>
                  </a:effectLst>
                  <a:latin typeface="Roboto Condensed Regular"/>
                  <a:cs typeface="Roboto Condensed Regular"/>
                </a:rPr>
                <a:t>S. </a:t>
              </a:r>
              <a:r>
                <a:rPr lang="en-US" sz="2000" b="1" dirty="0">
                  <a:solidFill>
                    <a:srgbClr val="FFFFFF"/>
                  </a:solidFill>
                  <a:effectLst>
                    <a:outerShdw blurRad="50800" dist="38100" dir="2700000" algn="tl" rotWithShape="0">
                      <a:prstClr val="black">
                        <a:alpha val="40000"/>
                      </a:prstClr>
                    </a:outerShdw>
                  </a:effectLst>
                  <a:latin typeface="Roboto Condensed Regular"/>
                  <a:cs typeface="Roboto Condensed Regular"/>
                </a:rPr>
                <a:t>(</a:t>
              </a:r>
              <a:r>
                <a:rPr lang="en-US" sz="2000" b="1" dirty="0" smtClean="0">
                  <a:solidFill>
                    <a:srgbClr val="FFFFFF"/>
                  </a:solidFill>
                  <a:effectLst>
                    <a:outerShdw blurRad="50800" dist="38100" dir="2700000" algn="tl" rotWithShape="0">
                      <a:prstClr val="black">
                        <a:alpha val="40000"/>
                      </a:prstClr>
                    </a:outerShdw>
                  </a:effectLst>
                  <a:latin typeface="Roboto Condensed Regular"/>
                  <a:cs typeface="Roboto Condensed Regular"/>
                </a:rPr>
                <a:t>2012</a:t>
              </a:r>
              <a:r>
                <a:rPr lang="en-US" sz="2000" b="1" dirty="0">
                  <a:solidFill>
                    <a:srgbClr val="FFFFFF"/>
                  </a:solidFill>
                  <a:effectLst>
                    <a:outerShdw blurRad="50800" dist="38100" dir="2700000" algn="tl" rotWithShape="0">
                      <a:prstClr val="black">
                        <a:alpha val="40000"/>
                      </a:prstClr>
                    </a:outerShdw>
                  </a:effectLst>
                  <a:latin typeface="Roboto Condensed Regular"/>
                  <a:cs typeface="Roboto Condensed Regular"/>
                </a:rPr>
                <a:t>)</a:t>
              </a:r>
              <a:r>
                <a:rPr lang="en-PH" sz="2000" b="1" dirty="0" smtClean="0">
                  <a:solidFill>
                    <a:srgbClr val="FFFFFF"/>
                  </a:solidFill>
                  <a:effectLst>
                    <a:outerShdw blurRad="50800" dist="38100" dir="2700000" algn="tl" rotWithShape="0">
                      <a:prstClr val="black">
                        <a:alpha val="40000"/>
                      </a:prstClr>
                    </a:outerShdw>
                  </a:effectLst>
                  <a:latin typeface="Roboto Condensed Regular"/>
                  <a:cs typeface="Roboto Condensed Regular"/>
                </a:rPr>
                <a:t> </a:t>
              </a:r>
              <a:endParaRPr lang="en-PH" sz="2000" b="1" dirty="0">
                <a:solidFill>
                  <a:srgbClr val="FFFFFF"/>
                </a:solidFill>
                <a:effectLst>
                  <a:outerShdw blurRad="50800" dist="38100" dir="2700000" algn="tl" rotWithShape="0">
                    <a:prstClr val="black">
                      <a:alpha val="40000"/>
                    </a:prstClr>
                  </a:outerShdw>
                </a:effectLst>
                <a:latin typeface="Roboto Condensed Regular"/>
                <a:cs typeface="Roboto Condensed Regular"/>
              </a:endParaRPr>
            </a:p>
          </p:txBody>
        </p:sp>
        <p:sp>
          <p:nvSpPr>
            <p:cNvPr id="38" name="TextBox 37"/>
            <p:cNvSpPr txBox="1"/>
            <p:nvPr/>
          </p:nvSpPr>
          <p:spPr>
            <a:xfrm>
              <a:off x="6381517" y="1615896"/>
              <a:ext cx="1526849" cy="2128226"/>
            </a:xfrm>
            <a:prstGeom prst="rect">
              <a:avLst/>
            </a:prstGeom>
            <a:noFill/>
          </p:spPr>
          <p:txBody>
            <a:bodyPr wrap="square" rtlCol="0" anchor="ctr">
              <a:noAutofit/>
            </a:bodyPr>
            <a:lstStyle/>
            <a:p>
              <a:pPr algn="ctr">
                <a:lnSpc>
                  <a:spcPct val="90000"/>
                </a:lnSpc>
              </a:pPr>
              <a:r>
                <a:rPr lang="en-US" sz="2000" b="1" dirty="0" smtClean="0">
                  <a:latin typeface="Roboto Condensed Regular"/>
                  <a:cs typeface="Roboto Condensed Regular"/>
                </a:rPr>
                <a:t>INFORMATION EXTRACTION FOR VIETNAMESE REAL ESTATE ADVERTISEMENTS</a:t>
              </a:r>
              <a:r>
                <a:rPr lang="en-PH" sz="2000" b="1" dirty="0" smtClean="0">
                  <a:latin typeface="Roboto Condensed Regular"/>
                  <a:cs typeface="Roboto Condensed Regular"/>
                </a:rPr>
                <a:t> </a:t>
              </a:r>
              <a:endParaRPr lang="en-PH" sz="2000" b="1" dirty="0">
                <a:solidFill>
                  <a:srgbClr val="404040"/>
                </a:solidFill>
                <a:latin typeface="Roboto Condensed Regular"/>
                <a:cs typeface="Roboto Condensed Regular"/>
              </a:endParaRPr>
            </a:p>
          </p:txBody>
        </p:sp>
      </p:grpSp>
      <p:grpSp>
        <p:nvGrpSpPr>
          <p:cNvPr id="33" name="Group 32"/>
          <p:cNvGrpSpPr/>
          <p:nvPr/>
        </p:nvGrpSpPr>
        <p:grpSpPr>
          <a:xfrm>
            <a:off x="1153671" y="1815360"/>
            <a:ext cx="3318797" cy="2953830"/>
            <a:chOff x="4635160" y="1619016"/>
            <a:chExt cx="1526850" cy="2953830"/>
          </a:xfrm>
        </p:grpSpPr>
        <p:sp>
          <p:nvSpPr>
            <p:cNvPr id="34" name="Rectangle 33"/>
            <p:cNvSpPr/>
            <p:nvPr/>
          </p:nvSpPr>
          <p:spPr>
            <a:xfrm>
              <a:off x="4635160" y="1619016"/>
              <a:ext cx="1526849" cy="2936161"/>
            </a:xfrm>
            <a:prstGeom prst="rect">
              <a:avLst/>
            </a:prstGeom>
            <a:solidFill>
              <a:schemeClr val="bg1"/>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35" name="TextBox 34"/>
            <p:cNvSpPr txBox="1"/>
            <p:nvPr/>
          </p:nvSpPr>
          <p:spPr>
            <a:xfrm>
              <a:off x="4635160" y="3761816"/>
              <a:ext cx="1526849" cy="811030"/>
            </a:xfrm>
            <a:prstGeom prst="rect">
              <a:avLst/>
            </a:prstGeom>
            <a:solidFill>
              <a:srgbClr val="41B522"/>
            </a:solidFill>
          </p:spPr>
          <p:txBody>
            <a:bodyPr wrap="square" rtlCol="0" anchor="ctr">
              <a:noAutofit/>
            </a:bodyPr>
            <a:lstStyle/>
            <a:p>
              <a:pPr algn="ctr">
                <a:lnSpc>
                  <a:spcPct val="90000"/>
                </a:lnSpc>
              </a:pPr>
              <a:r>
                <a:rPr lang="en-US" sz="2000" b="1" dirty="0" smtClean="0">
                  <a:solidFill>
                    <a:srgbClr val="FFFFFF"/>
                  </a:solidFill>
                  <a:effectLst>
                    <a:outerShdw blurRad="50800" dist="38100" dir="2700000" algn="tl" rotWithShape="0">
                      <a:prstClr val="black">
                        <a:alpha val="40000"/>
                      </a:prstClr>
                    </a:outerShdw>
                  </a:effectLst>
                  <a:latin typeface="Roboto Condensed Regular"/>
                  <a:cs typeface="Roboto Condensed Regular"/>
                </a:rPr>
                <a:t>Lee</a:t>
              </a:r>
              <a:r>
                <a:rPr lang="en-US" sz="2000" b="1" dirty="0">
                  <a:solidFill>
                    <a:srgbClr val="FFFFFF"/>
                  </a:solidFill>
                  <a:effectLst>
                    <a:outerShdw blurRad="50800" dist="38100" dir="2700000" algn="tl" rotWithShape="0">
                      <a:prstClr val="black">
                        <a:alpha val="40000"/>
                      </a:prstClr>
                    </a:outerShdw>
                  </a:effectLst>
                  <a:latin typeface="Roboto Condensed Regular"/>
                  <a:cs typeface="Roboto Condensed Regular"/>
                </a:rPr>
                <a:t> </a:t>
              </a:r>
              <a:r>
                <a:rPr lang="en-US" sz="2000" b="1" dirty="0" smtClean="0">
                  <a:solidFill>
                    <a:srgbClr val="FFFFFF"/>
                  </a:solidFill>
                  <a:effectLst>
                    <a:outerShdw blurRad="50800" dist="38100" dir="2700000" algn="tl" rotWithShape="0">
                      <a:prstClr val="black">
                        <a:alpha val="40000"/>
                      </a:prstClr>
                    </a:outerShdw>
                  </a:effectLst>
                  <a:latin typeface="Roboto Condensed Regular"/>
                  <a:cs typeface="Roboto Condensed Regular"/>
                </a:rPr>
                <a:t>&amp; Geierhos </a:t>
              </a:r>
              <a:r>
                <a:rPr lang="en-US" sz="2000" b="1" dirty="0">
                  <a:solidFill>
                    <a:srgbClr val="FFFFFF"/>
                  </a:solidFill>
                  <a:effectLst>
                    <a:outerShdw blurRad="50800" dist="38100" dir="2700000" algn="tl" rotWithShape="0">
                      <a:prstClr val="black">
                        <a:alpha val="40000"/>
                      </a:prstClr>
                    </a:outerShdw>
                  </a:effectLst>
                  <a:latin typeface="Roboto Condensed Regular"/>
                  <a:cs typeface="Roboto Condensed Regular"/>
                </a:rPr>
                <a:t>(2009</a:t>
              </a:r>
              <a:r>
                <a:rPr lang="en-US" sz="2000" b="1" dirty="0" smtClean="0">
                  <a:solidFill>
                    <a:srgbClr val="FFFFFF"/>
                  </a:solidFill>
                  <a:effectLst>
                    <a:outerShdw blurRad="50800" dist="38100" dir="2700000" algn="tl" rotWithShape="0">
                      <a:prstClr val="black">
                        <a:alpha val="40000"/>
                      </a:prstClr>
                    </a:outerShdw>
                  </a:effectLst>
                  <a:latin typeface="Roboto Condensed Regular"/>
                  <a:cs typeface="Roboto Condensed Regular"/>
                </a:rPr>
                <a:t>)</a:t>
              </a:r>
              <a:endParaRPr lang="en-PH" sz="2000" b="1" dirty="0">
                <a:solidFill>
                  <a:srgbClr val="FFFFFF"/>
                </a:solidFill>
                <a:effectLst>
                  <a:outerShdw blurRad="50800" dist="38100" dir="2700000" algn="tl" rotWithShape="0">
                    <a:prstClr val="black">
                      <a:alpha val="40000"/>
                    </a:prstClr>
                  </a:outerShdw>
                </a:effectLst>
                <a:latin typeface="Roboto Condensed Regular"/>
                <a:cs typeface="Roboto Condensed Regular"/>
              </a:endParaRPr>
            </a:p>
          </p:txBody>
        </p:sp>
        <p:sp>
          <p:nvSpPr>
            <p:cNvPr id="37" name="TextBox 36"/>
            <p:cNvSpPr txBox="1"/>
            <p:nvPr/>
          </p:nvSpPr>
          <p:spPr>
            <a:xfrm>
              <a:off x="4635161" y="1633590"/>
              <a:ext cx="1526849" cy="2128226"/>
            </a:xfrm>
            <a:prstGeom prst="rect">
              <a:avLst/>
            </a:prstGeom>
            <a:noFill/>
          </p:spPr>
          <p:txBody>
            <a:bodyPr wrap="square" rtlCol="0" anchor="ctr">
              <a:noAutofit/>
            </a:bodyPr>
            <a:lstStyle/>
            <a:p>
              <a:pPr algn="ctr">
                <a:lnSpc>
                  <a:spcPct val="90000"/>
                </a:lnSpc>
              </a:pPr>
              <a:r>
                <a:rPr lang="en-US" sz="2000" b="1" dirty="0" smtClean="0">
                  <a:latin typeface="Roboto Condensed Regular"/>
                  <a:cs typeface="Roboto Condensed Regular"/>
                </a:rPr>
                <a:t>BUSINESS SPECIFIC ONLINE INFORMATION EXTRACTION FROM GERMAN WEBSITES</a:t>
              </a:r>
              <a:r>
                <a:rPr lang="en-PH" sz="2000" b="1" dirty="0" smtClean="0">
                  <a:latin typeface="Roboto Condensed Regular"/>
                  <a:cs typeface="Roboto Condensed Regular"/>
                </a:rPr>
                <a:t> </a:t>
              </a:r>
              <a:endParaRPr lang="en-PH" sz="2000" b="1" dirty="0">
                <a:solidFill>
                  <a:schemeClr val="tx1">
                    <a:lumMod val="75000"/>
                    <a:lumOff val="25000"/>
                  </a:schemeClr>
                </a:solidFill>
                <a:latin typeface="Roboto Condensed Regular"/>
                <a:cs typeface="Roboto Condensed Regular"/>
              </a:endParaRPr>
            </a:p>
          </p:txBody>
        </p:sp>
      </p:grpSp>
      <p:grpSp>
        <p:nvGrpSpPr>
          <p:cNvPr id="12" name="Group 11"/>
          <p:cNvGrpSpPr/>
          <p:nvPr/>
        </p:nvGrpSpPr>
        <p:grpSpPr>
          <a:xfrm>
            <a:off x="1153673" y="1150065"/>
            <a:ext cx="6765636" cy="536524"/>
            <a:chOff x="1153673" y="959571"/>
            <a:chExt cx="6765636" cy="536524"/>
          </a:xfrm>
        </p:grpSpPr>
        <p:sp>
          <p:nvSpPr>
            <p:cNvPr id="7" name="Rectangle 6"/>
            <p:cNvSpPr/>
            <p:nvPr/>
          </p:nvSpPr>
          <p:spPr>
            <a:xfrm>
              <a:off x="1153673" y="959571"/>
              <a:ext cx="6765636" cy="536524"/>
            </a:xfrm>
            <a:prstGeom prst="rect">
              <a:avLst/>
            </a:prstGeom>
            <a:solidFill>
              <a:schemeClr val="tx1">
                <a:lumMod val="75000"/>
                <a:lumOff val="25000"/>
              </a:schemeClr>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9" name="TextBox 8"/>
            <p:cNvSpPr txBox="1"/>
            <p:nvPr/>
          </p:nvSpPr>
          <p:spPr>
            <a:xfrm>
              <a:off x="1304944" y="988172"/>
              <a:ext cx="6455620" cy="430887"/>
            </a:xfrm>
            <a:prstGeom prst="rect">
              <a:avLst/>
            </a:prstGeom>
            <a:noFill/>
          </p:spPr>
          <p:txBody>
            <a:bodyPr wrap="square" rtlCol="0">
              <a:spAutoFit/>
            </a:bodyPr>
            <a:lstStyle/>
            <a:p>
              <a:pPr algn="ctr"/>
              <a:r>
                <a:rPr lang="en-PH" sz="2200" b="1" dirty="0" smtClean="0">
                  <a:solidFill>
                    <a:schemeClr val="bg1"/>
                  </a:solidFill>
                  <a:latin typeface="Roboto Condensed"/>
                </a:rPr>
                <a:t>RULE-BASED IE SYSTEMS</a:t>
              </a:r>
              <a:endParaRPr lang="en-PH" sz="2200" b="1" dirty="0">
                <a:solidFill>
                  <a:schemeClr val="bg1"/>
                </a:solidFill>
                <a:latin typeface="Roboto Condensed"/>
              </a:endParaRPr>
            </a:p>
          </p:txBody>
        </p:sp>
      </p:grpSp>
      <p:sp>
        <p:nvSpPr>
          <p:cNvPr id="4" name="Rectangle 3"/>
          <p:cNvSpPr/>
          <p:nvPr/>
        </p:nvSpPr>
        <p:spPr>
          <a:xfrm>
            <a:off x="0" y="-9051"/>
            <a:ext cx="9220200" cy="798198"/>
          </a:xfrm>
          <a:prstGeom prst="rect">
            <a:avLst/>
          </a:prstGeom>
          <a:solidFill>
            <a:srgbClr val="FFC02D"/>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5" name="TextBox 4"/>
          <p:cNvSpPr txBox="1"/>
          <p:nvPr/>
        </p:nvSpPr>
        <p:spPr>
          <a:xfrm>
            <a:off x="160447" y="144623"/>
            <a:ext cx="5546911" cy="502702"/>
          </a:xfrm>
          <a:prstGeom prst="rect">
            <a:avLst/>
          </a:prstGeom>
          <a:noFill/>
        </p:spPr>
        <p:txBody>
          <a:bodyPr wrap="none" rtlCol="0">
            <a:spAutoFit/>
          </a:bodyPr>
          <a:lstStyle/>
          <a:p>
            <a:pPr>
              <a:lnSpc>
                <a:spcPct val="80000"/>
              </a:lnSpc>
            </a:pPr>
            <a:r>
              <a:rPr lang="en-PH" sz="3200" b="1" dirty="0" smtClean="0">
                <a:solidFill>
                  <a:schemeClr val="bg1"/>
                </a:solidFill>
                <a:effectLst>
                  <a:outerShdw blurRad="50800" dist="38100" dir="5400000" algn="t" rotWithShape="0">
                    <a:prstClr val="black">
                      <a:alpha val="40000"/>
                    </a:prstClr>
                  </a:outerShdw>
                </a:effectLst>
                <a:latin typeface="Roboto Condensed Bold"/>
                <a:cs typeface="Roboto Condensed Bold"/>
              </a:rPr>
              <a:t>Review of Existing Related Works</a:t>
            </a:r>
            <a:endParaRPr lang="en-PH" sz="3200" b="1" dirty="0">
              <a:solidFill>
                <a:schemeClr val="bg1"/>
              </a:solidFill>
              <a:effectLst>
                <a:outerShdw blurRad="50800" dist="38100" dir="5400000" algn="t" rotWithShape="0">
                  <a:prstClr val="black">
                    <a:alpha val="40000"/>
                  </a:prstClr>
                </a:outerShdw>
              </a:effectLst>
              <a:latin typeface="Roboto Condensed Bold"/>
              <a:cs typeface="Roboto Condensed Bold"/>
            </a:endParaRPr>
          </a:p>
        </p:txBody>
      </p:sp>
      <p:sp>
        <p:nvSpPr>
          <p:cNvPr id="10" name="Oval 9"/>
          <p:cNvSpPr/>
          <p:nvPr/>
        </p:nvSpPr>
        <p:spPr>
          <a:xfrm>
            <a:off x="8241068" y="485244"/>
            <a:ext cx="614296" cy="614296"/>
          </a:xfrm>
          <a:prstGeom prst="ellipse">
            <a:avLst/>
          </a:prstGeom>
          <a:solidFill>
            <a:srgbClr val="E40093"/>
          </a:solidFill>
          <a:ln>
            <a:noFill/>
          </a:ln>
          <a:effectLst>
            <a:outerShdw blurRad="152400" dist="38100" dir="5400000" sx="97000" sy="97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2000" b="1" dirty="0" smtClean="0">
                <a:solidFill>
                  <a:schemeClr val="bg1"/>
                </a:solidFill>
                <a:latin typeface="Roboto Condensed Regular"/>
                <a:cs typeface="Roboto Condensed Regular"/>
              </a:rPr>
              <a:t>2</a:t>
            </a:r>
            <a:endParaRPr lang="en-PH" sz="2000" b="1" dirty="0">
              <a:solidFill>
                <a:schemeClr val="bg1"/>
              </a:solidFill>
              <a:latin typeface="Roboto Condensed Regular"/>
              <a:cs typeface="Roboto Condensed Regular"/>
            </a:endParaRPr>
          </a:p>
        </p:txBody>
      </p:sp>
    </p:spTree>
    <p:custDataLst>
      <p:tags r:id="rId1"/>
    </p:custDataLst>
    <p:extLst>
      <p:ext uri="{BB962C8B-B14F-4D97-AF65-F5344CB8AC3E}">
        <p14:creationId xmlns:p14="http://schemas.microsoft.com/office/powerpoint/2010/main" val="119578829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400" fill="hold"/>
                                        <p:tgtEl>
                                          <p:spTgt spid="12"/>
                                        </p:tgtEl>
                                        <p:attrNameLst>
                                          <p:attrName>ppt_x</p:attrName>
                                        </p:attrNameLst>
                                      </p:cBhvr>
                                      <p:tavLst>
                                        <p:tav tm="0">
                                          <p:val>
                                            <p:strVal val="#ppt_x"/>
                                          </p:val>
                                        </p:tav>
                                        <p:tav tm="100000">
                                          <p:val>
                                            <p:strVal val="#ppt_x"/>
                                          </p:val>
                                        </p:tav>
                                      </p:tavLst>
                                    </p:anim>
                                    <p:anim calcmode="lin" valueType="num">
                                      <p:cBhvr additive="base">
                                        <p:cTn id="8" dur="40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4" decel="50000" fill="hold" nodeType="withEffect">
                                  <p:stCondLst>
                                    <p:cond delay="0"/>
                                  </p:stCondLst>
                                  <p:childTnLst>
                                    <p:set>
                                      <p:cBhvr>
                                        <p:cTn id="10" dur="1" fill="hold">
                                          <p:stCondLst>
                                            <p:cond delay="0"/>
                                          </p:stCondLst>
                                        </p:cTn>
                                        <p:tgtEl>
                                          <p:spTgt spid="33"/>
                                        </p:tgtEl>
                                        <p:attrNameLst>
                                          <p:attrName>style.visibility</p:attrName>
                                        </p:attrNameLst>
                                      </p:cBhvr>
                                      <p:to>
                                        <p:strVal val="visible"/>
                                      </p:to>
                                    </p:set>
                                    <p:anim calcmode="lin" valueType="num">
                                      <p:cBhvr additive="base">
                                        <p:cTn id="11" dur="400" fill="hold"/>
                                        <p:tgtEl>
                                          <p:spTgt spid="33"/>
                                        </p:tgtEl>
                                        <p:attrNameLst>
                                          <p:attrName>ppt_x</p:attrName>
                                        </p:attrNameLst>
                                      </p:cBhvr>
                                      <p:tavLst>
                                        <p:tav tm="0">
                                          <p:val>
                                            <p:strVal val="#ppt_x"/>
                                          </p:val>
                                        </p:tav>
                                        <p:tav tm="100000">
                                          <p:val>
                                            <p:strVal val="#ppt_x"/>
                                          </p:val>
                                        </p:tav>
                                      </p:tavLst>
                                    </p:anim>
                                    <p:anim calcmode="lin" valueType="num">
                                      <p:cBhvr additive="base">
                                        <p:cTn id="12" dur="400" fill="hold"/>
                                        <p:tgtEl>
                                          <p:spTgt spid="33"/>
                                        </p:tgtEl>
                                        <p:attrNameLst>
                                          <p:attrName>ppt_y</p:attrName>
                                        </p:attrNameLst>
                                      </p:cBhvr>
                                      <p:tavLst>
                                        <p:tav tm="0">
                                          <p:val>
                                            <p:strVal val="1+#ppt_h/2"/>
                                          </p:val>
                                        </p:tav>
                                        <p:tav tm="100000">
                                          <p:val>
                                            <p:strVal val="#ppt_y"/>
                                          </p:val>
                                        </p:tav>
                                      </p:tavLst>
                                    </p:anim>
                                  </p:childTnLst>
                                </p:cTn>
                              </p:par>
                              <p:par>
                                <p:cTn id="13" presetID="2" presetClass="entr" presetSubtype="4" decel="50000" fill="hold" nodeType="withEffect">
                                  <p:stCondLst>
                                    <p:cond delay="100"/>
                                  </p:stCondLst>
                                  <p:childTnLst>
                                    <p:set>
                                      <p:cBhvr>
                                        <p:cTn id="14" dur="1" fill="hold">
                                          <p:stCondLst>
                                            <p:cond delay="0"/>
                                          </p:stCondLst>
                                        </p:cTn>
                                        <p:tgtEl>
                                          <p:spTgt spid="29"/>
                                        </p:tgtEl>
                                        <p:attrNameLst>
                                          <p:attrName>style.visibility</p:attrName>
                                        </p:attrNameLst>
                                      </p:cBhvr>
                                      <p:to>
                                        <p:strVal val="visible"/>
                                      </p:to>
                                    </p:set>
                                    <p:anim calcmode="lin" valueType="num">
                                      <p:cBhvr additive="base">
                                        <p:cTn id="15" dur="400" fill="hold"/>
                                        <p:tgtEl>
                                          <p:spTgt spid="29"/>
                                        </p:tgtEl>
                                        <p:attrNameLst>
                                          <p:attrName>ppt_x</p:attrName>
                                        </p:attrNameLst>
                                      </p:cBhvr>
                                      <p:tavLst>
                                        <p:tav tm="0">
                                          <p:val>
                                            <p:strVal val="#ppt_x"/>
                                          </p:val>
                                        </p:tav>
                                        <p:tav tm="100000">
                                          <p:val>
                                            <p:strVal val="#ppt_x"/>
                                          </p:val>
                                        </p:tav>
                                      </p:tavLst>
                                    </p:anim>
                                    <p:anim calcmode="lin" valueType="num">
                                      <p:cBhvr additive="base">
                                        <p:cTn id="16" dur="400" fill="hold"/>
                                        <p:tgtEl>
                                          <p:spTgt spid="29"/>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xit" presetSubtype="1" accel="50000" fill="hold" nodeType="clickEffect">
                                  <p:stCondLst>
                                    <p:cond delay="0"/>
                                  </p:stCondLst>
                                  <p:childTnLst>
                                    <p:anim calcmode="lin" valueType="num">
                                      <p:cBhvr additive="base">
                                        <p:cTn id="20" dur="400"/>
                                        <p:tgtEl>
                                          <p:spTgt spid="12"/>
                                        </p:tgtEl>
                                        <p:attrNameLst>
                                          <p:attrName>ppt_x</p:attrName>
                                        </p:attrNameLst>
                                      </p:cBhvr>
                                      <p:tavLst>
                                        <p:tav tm="0">
                                          <p:val>
                                            <p:strVal val="ppt_x"/>
                                          </p:val>
                                        </p:tav>
                                        <p:tav tm="100000">
                                          <p:val>
                                            <p:strVal val="ppt_x"/>
                                          </p:val>
                                        </p:tav>
                                      </p:tavLst>
                                    </p:anim>
                                    <p:anim calcmode="lin" valueType="num">
                                      <p:cBhvr additive="base">
                                        <p:cTn id="21" dur="400"/>
                                        <p:tgtEl>
                                          <p:spTgt spid="12"/>
                                        </p:tgtEl>
                                        <p:attrNameLst>
                                          <p:attrName>ppt_y</p:attrName>
                                        </p:attrNameLst>
                                      </p:cBhvr>
                                      <p:tavLst>
                                        <p:tav tm="0">
                                          <p:val>
                                            <p:strVal val="ppt_y"/>
                                          </p:val>
                                        </p:tav>
                                        <p:tav tm="100000">
                                          <p:val>
                                            <p:strVal val="0-ppt_h/2"/>
                                          </p:val>
                                        </p:tav>
                                      </p:tavLst>
                                    </p:anim>
                                    <p:set>
                                      <p:cBhvr>
                                        <p:cTn id="22" dur="1" fill="hold">
                                          <p:stCondLst>
                                            <p:cond delay="399"/>
                                          </p:stCondLst>
                                        </p:cTn>
                                        <p:tgtEl>
                                          <p:spTgt spid="12"/>
                                        </p:tgtEl>
                                        <p:attrNameLst>
                                          <p:attrName>style.visibility</p:attrName>
                                        </p:attrNameLst>
                                      </p:cBhvr>
                                      <p:to>
                                        <p:strVal val="hidden"/>
                                      </p:to>
                                    </p:set>
                                  </p:childTnLst>
                                </p:cTn>
                              </p:par>
                              <p:par>
                                <p:cTn id="23" presetID="2" presetClass="exit" presetSubtype="1" accel="50000" fill="hold" nodeType="withEffect">
                                  <p:stCondLst>
                                    <p:cond delay="100"/>
                                  </p:stCondLst>
                                  <p:childTnLst>
                                    <p:anim calcmode="lin" valueType="num">
                                      <p:cBhvr additive="base">
                                        <p:cTn id="24" dur="400"/>
                                        <p:tgtEl>
                                          <p:spTgt spid="33"/>
                                        </p:tgtEl>
                                        <p:attrNameLst>
                                          <p:attrName>ppt_x</p:attrName>
                                        </p:attrNameLst>
                                      </p:cBhvr>
                                      <p:tavLst>
                                        <p:tav tm="0">
                                          <p:val>
                                            <p:strVal val="ppt_x"/>
                                          </p:val>
                                        </p:tav>
                                        <p:tav tm="100000">
                                          <p:val>
                                            <p:strVal val="ppt_x"/>
                                          </p:val>
                                        </p:tav>
                                      </p:tavLst>
                                    </p:anim>
                                    <p:anim calcmode="lin" valueType="num">
                                      <p:cBhvr additive="base">
                                        <p:cTn id="25" dur="400"/>
                                        <p:tgtEl>
                                          <p:spTgt spid="33"/>
                                        </p:tgtEl>
                                        <p:attrNameLst>
                                          <p:attrName>ppt_y</p:attrName>
                                        </p:attrNameLst>
                                      </p:cBhvr>
                                      <p:tavLst>
                                        <p:tav tm="0">
                                          <p:val>
                                            <p:strVal val="ppt_y"/>
                                          </p:val>
                                        </p:tav>
                                        <p:tav tm="100000">
                                          <p:val>
                                            <p:strVal val="0-ppt_h/2"/>
                                          </p:val>
                                        </p:tav>
                                      </p:tavLst>
                                    </p:anim>
                                    <p:set>
                                      <p:cBhvr>
                                        <p:cTn id="26" dur="1" fill="hold">
                                          <p:stCondLst>
                                            <p:cond delay="399"/>
                                          </p:stCondLst>
                                        </p:cTn>
                                        <p:tgtEl>
                                          <p:spTgt spid="33"/>
                                        </p:tgtEl>
                                        <p:attrNameLst>
                                          <p:attrName>style.visibility</p:attrName>
                                        </p:attrNameLst>
                                      </p:cBhvr>
                                      <p:to>
                                        <p:strVal val="hidden"/>
                                      </p:to>
                                    </p:set>
                                  </p:childTnLst>
                                </p:cTn>
                              </p:par>
                              <p:par>
                                <p:cTn id="27" presetID="2" presetClass="exit" presetSubtype="1" accel="50000" fill="hold" nodeType="withEffect">
                                  <p:stCondLst>
                                    <p:cond delay="100"/>
                                  </p:stCondLst>
                                  <p:childTnLst>
                                    <p:anim calcmode="lin" valueType="num">
                                      <p:cBhvr additive="base">
                                        <p:cTn id="28" dur="400"/>
                                        <p:tgtEl>
                                          <p:spTgt spid="29"/>
                                        </p:tgtEl>
                                        <p:attrNameLst>
                                          <p:attrName>ppt_x</p:attrName>
                                        </p:attrNameLst>
                                      </p:cBhvr>
                                      <p:tavLst>
                                        <p:tav tm="0">
                                          <p:val>
                                            <p:strVal val="ppt_x"/>
                                          </p:val>
                                        </p:tav>
                                        <p:tav tm="100000">
                                          <p:val>
                                            <p:strVal val="ppt_x"/>
                                          </p:val>
                                        </p:tav>
                                      </p:tavLst>
                                    </p:anim>
                                    <p:anim calcmode="lin" valueType="num">
                                      <p:cBhvr additive="base">
                                        <p:cTn id="29" dur="400"/>
                                        <p:tgtEl>
                                          <p:spTgt spid="29"/>
                                        </p:tgtEl>
                                        <p:attrNameLst>
                                          <p:attrName>ppt_y</p:attrName>
                                        </p:attrNameLst>
                                      </p:cBhvr>
                                      <p:tavLst>
                                        <p:tav tm="0">
                                          <p:val>
                                            <p:strVal val="ppt_y"/>
                                          </p:val>
                                        </p:tav>
                                        <p:tav tm="100000">
                                          <p:val>
                                            <p:strVal val="0-ppt_h/2"/>
                                          </p:val>
                                        </p:tav>
                                      </p:tavLst>
                                    </p:anim>
                                    <p:set>
                                      <p:cBhvr>
                                        <p:cTn id="30" dur="1" fill="hold">
                                          <p:stCondLst>
                                            <p:cond delay="399"/>
                                          </p:stCondLst>
                                        </p:cTn>
                                        <p:tgtEl>
                                          <p:spTgt spid="2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Group 28"/>
          <p:cNvGrpSpPr/>
          <p:nvPr/>
        </p:nvGrpSpPr>
        <p:grpSpPr>
          <a:xfrm>
            <a:off x="4600513" y="1829934"/>
            <a:ext cx="3318795" cy="2939256"/>
            <a:chOff x="6381517" y="1615896"/>
            <a:chExt cx="1526849" cy="2939256"/>
          </a:xfrm>
        </p:grpSpPr>
        <p:sp>
          <p:nvSpPr>
            <p:cNvPr id="30" name="Rectangle 29"/>
            <p:cNvSpPr/>
            <p:nvPr/>
          </p:nvSpPr>
          <p:spPr>
            <a:xfrm>
              <a:off x="6381517" y="1615896"/>
              <a:ext cx="1526849" cy="2936161"/>
            </a:xfrm>
            <a:prstGeom prst="rect">
              <a:avLst/>
            </a:prstGeom>
            <a:solidFill>
              <a:schemeClr val="bg1"/>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31" name="TextBox 30"/>
            <p:cNvSpPr txBox="1"/>
            <p:nvPr/>
          </p:nvSpPr>
          <p:spPr>
            <a:xfrm>
              <a:off x="6381517" y="3744122"/>
              <a:ext cx="1526849" cy="811030"/>
            </a:xfrm>
            <a:prstGeom prst="rect">
              <a:avLst/>
            </a:prstGeom>
            <a:solidFill>
              <a:srgbClr val="2399FE"/>
            </a:solidFill>
          </p:spPr>
          <p:txBody>
            <a:bodyPr wrap="square" rtlCol="0" anchor="ctr">
              <a:noAutofit/>
            </a:bodyPr>
            <a:lstStyle/>
            <a:p>
              <a:pPr algn="ctr">
                <a:lnSpc>
                  <a:spcPct val="90000"/>
                </a:lnSpc>
              </a:pPr>
              <a:r>
                <a:rPr lang="en-US" sz="2000" b="1" dirty="0" smtClean="0">
                  <a:solidFill>
                    <a:srgbClr val="FFFFFF"/>
                  </a:solidFill>
                  <a:effectLst>
                    <a:outerShdw blurRad="50800" dist="38100" dir="2700000" algn="tl" rotWithShape="0">
                      <a:prstClr val="black">
                        <a:alpha val="40000"/>
                      </a:prstClr>
                    </a:outerShdw>
                  </a:effectLst>
                  <a:latin typeface="Roboto Condensed Regular"/>
                  <a:cs typeface="Roboto Condensed Regular"/>
                </a:rPr>
                <a:t>Nebhi </a:t>
              </a:r>
              <a:r>
                <a:rPr lang="en-US" sz="2000" b="1" dirty="0">
                  <a:solidFill>
                    <a:srgbClr val="FFFFFF"/>
                  </a:solidFill>
                  <a:effectLst>
                    <a:outerShdw blurRad="50800" dist="38100" dir="2700000" algn="tl" rotWithShape="0">
                      <a:prstClr val="black">
                        <a:alpha val="40000"/>
                      </a:prstClr>
                    </a:outerShdw>
                  </a:effectLst>
                  <a:latin typeface="Roboto Condensed Regular"/>
                  <a:cs typeface="Roboto Condensed Regular"/>
                </a:rPr>
                <a:t>(</a:t>
              </a:r>
              <a:r>
                <a:rPr lang="en-US" sz="2000" b="1" dirty="0" smtClean="0">
                  <a:solidFill>
                    <a:srgbClr val="FFFFFF"/>
                  </a:solidFill>
                  <a:effectLst>
                    <a:outerShdw blurRad="50800" dist="38100" dir="2700000" algn="tl" rotWithShape="0">
                      <a:prstClr val="black">
                        <a:alpha val="40000"/>
                      </a:prstClr>
                    </a:outerShdw>
                  </a:effectLst>
                  <a:latin typeface="Roboto Condensed Regular"/>
                  <a:cs typeface="Roboto Condensed Regular"/>
                </a:rPr>
                <a:t>2012</a:t>
              </a:r>
              <a:r>
                <a:rPr lang="en-US" sz="2000" b="1" dirty="0">
                  <a:solidFill>
                    <a:srgbClr val="FFFFFF"/>
                  </a:solidFill>
                  <a:effectLst>
                    <a:outerShdw blurRad="50800" dist="38100" dir="2700000" algn="tl" rotWithShape="0">
                      <a:prstClr val="black">
                        <a:alpha val="40000"/>
                      </a:prstClr>
                    </a:outerShdw>
                  </a:effectLst>
                  <a:latin typeface="Roboto Condensed Regular"/>
                  <a:cs typeface="Roboto Condensed Regular"/>
                </a:rPr>
                <a:t>)</a:t>
              </a:r>
              <a:r>
                <a:rPr lang="en-PH" sz="2000" b="1" dirty="0" smtClean="0">
                  <a:solidFill>
                    <a:srgbClr val="FFFFFF"/>
                  </a:solidFill>
                  <a:effectLst>
                    <a:outerShdw blurRad="50800" dist="38100" dir="2700000" algn="tl" rotWithShape="0">
                      <a:prstClr val="black">
                        <a:alpha val="40000"/>
                      </a:prstClr>
                    </a:outerShdw>
                  </a:effectLst>
                  <a:latin typeface="Roboto Condensed Regular"/>
                  <a:cs typeface="Roboto Condensed Regular"/>
                </a:rPr>
                <a:t> </a:t>
              </a:r>
              <a:endParaRPr lang="en-PH" sz="2000" b="1" dirty="0">
                <a:solidFill>
                  <a:srgbClr val="FFFFFF"/>
                </a:solidFill>
                <a:effectLst>
                  <a:outerShdw blurRad="50800" dist="38100" dir="2700000" algn="tl" rotWithShape="0">
                    <a:prstClr val="black">
                      <a:alpha val="40000"/>
                    </a:prstClr>
                  </a:outerShdw>
                </a:effectLst>
                <a:latin typeface="Roboto Condensed Regular"/>
                <a:cs typeface="Roboto Condensed Regular"/>
              </a:endParaRPr>
            </a:p>
          </p:txBody>
        </p:sp>
        <p:sp>
          <p:nvSpPr>
            <p:cNvPr id="38" name="TextBox 37"/>
            <p:cNvSpPr txBox="1"/>
            <p:nvPr/>
          </p:nvSpPr>
          <p:spPr>
            <a:xfrm>
              <a:off x="6381517" y="1615896"/>
              <a:ext cx="1526849" cy="2128226"/>
            </a:xfrm>
            <a:prstGeom prst="rect">
              <a:avLst/>
            </a:prstGeom>
            <a:noFill/>
          </p:spPr>
          <p:txBody>
            <a:bodyPr wrap="square" rtlCol="0" anchor="ctr">
              <a:noAutofit/>
            </a:bodyPr>
            <a:lstStyle/>
            <a:p>
              <a:pPr algn="ctr">
                <a:lnSpc>
                  <a:spcPct val="90000"/>
                </a:lnSpc>
              </a:pPr>
              <a:r>
                <a:rPr lang="en-US" sz="2000" b="1" dirty="0" smtClean="0">
                  <a:latin typeface="Roboto Condensed Regular"/>
                  <a:cs typeface="Roboto Condensed Regular"/>
                </a:rPr>
                <a:t>ONTOLOGY-BASED INFORMATION EXTRACTION FOR FRENCH NEWSPAPER ARTICLES</a:t>
              </a:r>
              <a:r>
                <a:rPr lang="en-PH" sz="2000" b="1" dirty="0" smtClean="0">
                  <a:latin typeface="Roboto Condensed Regular"/>
                  <a:cs typeface="Roboto Condensed Regular"/>
                </a:rPr>
                <a:t> </a:t>
              </a:r>
              <a:endParaRPr lang="en-PH" sz="2000" b="1" dirty="0">
                <a:solidFill>
                  <a:srgbClr val="404040"/>
                </a:solidFill>
                <a:latin typeface="Roboto Condensed Regular"/>
                <a:cs typeface="Roboto Condensed Regular"/>
              </a:endParaRPr>
            </a:p>
          </p:txBody>
        </p:sp>
      </p:grpSp>
      <p:grpSp>
        <p:nvGrpSpPr>
          <p:cNvPr id="33" name="Group 32"/>
          <p:cNvGrpSpPr/>
          <p:nvPr/>
        </p:nvGrpSpPr>
        <p:grpSpPr>
          <a:xfrm>
            <a:off x="1153671" y="1815360"/>
            <a:ext cx="3318797" cy="2953830"/>
            <a:chOff x="4635160" y="1619016"/>
            <a:chExt cx="1526850" cy="2953830"/>
          </a:xfrm>
        </p:grpSpPr>
        <p:sp>
          <p:nvSpPr>
            <p:cNvPr id="34" name="Rectangle 33"/>
            <p:cNvSpPr/>
            <p:nvPr/>
          </p:nvSpPr>
          <p:spPr>
            <a:xfrm>
              <a:off x="4635160" y="1619016"/>
              <a:ext cx="1526849" cy="2936161"/>
            </a:xfrm>
            <a:prstGeom prst="rect">
              <a:avLst/>
            </a:prstGeom>
            <a:solidFill>
              <a:schemeClr val="bg1"/>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35" name="TextBox 34"/>
            <p:cNvSpPr txBox="1"/>
            <p:nvPr/>
          </p:nvSpPr>
          <p:spPr>
            <a:xfrm>
              <a:off x="4635160" y="3761816"/>
              <a:ext cx="1526849" cy="811030"/>
            </a:xfrm>
            <a:prstGeom prst="rect">
              <a:avLst/>
            </a:prstGeom>
            <a:solidFill>
              <a:srgbClr val="41B522"/>
            </a:solidFill>
          </p:spPr>
          <p:txBody>
            <a:bodyPr wrap="square" rtlCol="0" anchor="ctr">
              <a:noAutofit/>
            </a:bodyPr>
            <a:lstStyle/>
            <a:p>
              <a:pPr algn="ctr">
                <a:lnSpc>
                  <a:spcPct val="90000"/>
                </a:lnSpc>
              </a:pPr>
              <a:r>
                <a:rPr lang="en-US" sz="2000" b="1" dirty="0" smtClean="0">
                  <a:solidFill>
                    <a:srgbClr val="FFFFFF"/>
                  </a:solidFill>
                  <a:effectLst>
                    <a:outerShdw blurRad="50800" dist="38100" dir="2700000" algn="tl" rotWithShape="0">
                      <a:prstClr val="black">
                        <a:alpha val="40000"/>
                      </a:prstClr>
                    </a:outerShdw>
                  </a:effectLst>
                  <a:latin typeface="Roboto Condensed Regular"/>
                  <a:cs typeface="Roboto Condensed Regular"/>
                </a:rPr>
                <a:t>Poibeau</a:t>
              </a:r>
              <a:r>
                <a:rPr lang="en-US" sz="2000" b="1" dirty="0">
                  <a:solidFill>
                    <a:srgbClr val="FFFFFF"/>
                  </a:solidFill>
                  <a:effectLst>
                    <a:outerShdw blurRad="50800" dist="38100" dir="2700000" algn="tl" rotWithShape="0">
                      <a:prstClr val="black">
                        <a:alpha val="40000"/>
                      </a:prstClr>
                    </a:outerShdw>
                  </a:effectLst>
                  <a:latin typeface="Roboto Condensed Regular"/>
                  <a:cs typeface="Roboto Condensed Regular"/>
                </a:rPr>
                <a:t> </a:t>
              </a:r>
              <a:r>
                <a:rPr lang="en-US" sz="2000" b="1" dirty="0" smtClean="0">
                  <a:solidFill>
                    <a:srgbClr val="FFFFFF"/>
                  </a:solidFill>
                  <a:effectLst>
                    <a:outerShdw blurRad="50800" dist="38100" dir="2700000" algn="tl" rotWithShape="0">
                      <a:prstClr val="black">
                        <a:alpha val="40000"/>
                      </a:prstClr>
                    </a:outerShdw>
                  </a:effectLst>
                  <a:latin typeface="Roboto Condensed Regular"/>
                  <a:cs typeface="Roboto Condensed Regular"/>
                </a:rPr>
                <a:t>(2014)</a:t>
              </a:r>
              <a:endParaRPr lang="en-PH" sz="2000" b="1" dirty="0">
                <a:solidFill>
                  <a:srgbClr val="FFFFFF"/>
                </a:solidFill>
                <a:effectLst>
                  <a:outerShdw blurRad="50800" dist="38100" dir="2700000" algn="tl" rotWithShape="0">
                    <a:prstClr val="black">
                      <a:alpha val="40000"/>
                    </a:prstClr>
                  </a:outerShdw>
                </a:effectLst>
                <a:latin typeface="Roboto Condensed Regular"/>
                <a:cs typeface="Roboto Condensed Regular"/>
              </a:endParaRPr>
            </a:p>
          </p:txBody>
        </p:sp>
        <p:sp>
          <p:nvSpPr>
            <p:cNvPr id="37" name="TextBox 36"/>
            <p:cNvSpPr txBox="1"/>
            <p:nvPr/>
          </p:nvSpPr>
          <p:spPr>
            <a:xfrm>
              <a:off x="4635161" y="1633590"/>
              <a:ext cx="1526849" cy="2128226"/>
            </a:xfrm>
            <a:prstGeom prst="rect">
              <a:avLst/>
            </a:prstGeom>
            <a:noFill/>
          </p:spPr>
          <p:txBody>
            <a:bodyPr wrap="square" rtlCol="0" anchor="ctr">
              <a:noAutofit/>
            </a:bodyPr>
            <a:lstStyle/>
            <a:p>
              <a:pPr algn="ctr">
                <a:lnSpc>
                  <a:spcPct val="90000"/>
                </a:lnSpc>
              </a:pPr>
              <a:r>
                <a:rPr lang="en-US" sz="2000" b="1" dirty="0" smtClean="0">
                  <a:latin typeface="Roboto Condensed Regular"/>
                  <a:cs typeface="Roboto Condensed Regular"/>
                </a:rPr>
                <a:t>AN OPEN ARCHITECTURE FOR MULTI-DOMAIN INFORMATION EXTRACTION</a:t>
              </a:r>
              <a:endParaRPr lang="en-PH" sz="2000" b="1" dirty="0">
                <a:solidFill>
                  <a:schemeClr val="tx1">
                    <a:lumMod val="75000"/>
                    <a:lumOff val="25000"/>
                  </a:schemeClr>
                </a:solidFill>
                <a:latin typeface="Roboto Condensed Regular"/>
                <a:cs typeface="Roboto Condensed Regular"/>
              </a:endParaRPr>
            </a:p>
          </p:txBody>
        </p:sp>
      </p:grpSp>
      <p:grpSp>
        <p:nvGrpSpPr>
          <p:cNvPr id="12" name="Group 11"/>
          <p:cNvGrpSpPr/>
          <p:nvPr/>
        </p:nvGrpSpPr>
        <p:grpSpPr>
          <a:xfrm>
            <a:off x="1153673" y="1150065"/>
            <a:ext cx="6765636" cy="536524"/>
            <a:chOff x="1153673" y="959571"/>
            <a:chExt cx="6765636" cy="536524"/>
          </a:xfrm>
        </p:grpSpPr>
        <p:sp>
          <p:nvSpPr>
            <p:cNvPr id="7" name="Rectangle 6"/>
            <p:cNvSpPr/>
            <p:nvPr/>
          </p:nvSpPr>
          <p:spPr>
            <a:xfrm>
              <a:off x="1153673" y="959571"/>
              <a:ext cx="6765636" cy="536524"/>
            </a:xfrm>
            <a:prstGeom prst="rect">
              <a:avLst/>
            </a:prstGeom>
            <a:solidFill>
              <a:schemeClr val="tx1">
                <a:lumMod val="75000"/>
                <a:lumOff val="25000"/>
              </a:schemeClr>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9" name="TextBox 8"/>
            <p:cNvSpPr txBox="1"/>
            <p:nvPr/>
          </p:nvSpPr>
          <p:spPr>
            <a:xfrm>
              <a:off x="1304944" y="988172"/>
              <a:ext cx="6455620" cy="430887"/>
            </a:xfrm>
            <a:prstGeom prst="rect">
              <a:avLst/>
            </a:prstGeom>
            <a:noFill/>
          </p:spPr>
          <p:txBody>
            <a:bodyPr wrap="square" rtlCol="0">
              <a:spAutoFit/>
            </a:bodyPr>
            <a:lstStyle/>
            <a:p>
              <a:pPr algn="ctr"/>
              <a:r>
                <a:rPr lang="en-PH" sz="2200" b="1" dirty="0" smtClean="0">
                  <a:solidFill>
                    <a:schemeClr val="bg1"/>
                  </a:solidFill>
                  <a:latin typeface="Roboto Condensed"/>
                </a:rPr>
                <a:t>TEMPLATE-BASED &amp; ONTOLOGY-BASED IE SYSTEMS</a:t>
              </a:r>
              <a:endParaRPr lang="en-PH" sz="2200" b="1" dirty="0">
                <a:solidFill>
                  <a:schemeClr val="bg1"/>
                </a:solidFill>
                <a:latin typeface="Roboto Condensed"/>
              </a:endParaRPr>
            </a:p>
          </p:txBody>
        </p:sp>
      </p:grpSp>
      <p:sp>
        <p:nvSpPr>
          <p:cNvPr id="4" name="Rectangle 3"/>
          <p:cNvSpPr/>
          <p:nvPr/>
        </p:nvSpPr>
        <p:spPr>
          <a:xfrm>
            <a:off x="0" y="-9051"/>
            <a:ext cx="9220200" cy="798198"/>
          </a:xfrm>
          <a:prstGeom prst="rect">
            <a:avLst/>
          </a:prstGeom>
          <a:solidFill>
            <a:srgbClr val="FFC02D"/>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5" name="TextBox 4"/>
          <p:cNvSpPr txBox="1"/>
          <p:nvPr/>
        </p:nvSpPr>
        <p:spPr>
          <a:xfrm>
            <a:off x="160447" y="144623"/>
            <a:ext cx="5546911" cy="502702"/>
          </a:xfrm>
          <a:prstGeom prst="rect">
            <a:avLst/>
          </a:prstGeom>
          <a:noFill/>
        </p:spPr>
        <p:txBody>
          <a:bodyPr wrap="none" rtlCol="0">
            <a:spAutoFit/>
          </a:bodyPr>
          <a:lstStyle/>
          <a:p>
            <a:pPr>
              <a:lnSpc>
                <a:spcPct val="80000"/>
              </a:lnSpc>
            </a:pPr>
            <a:r>
              <a:rPr lang="en-PH" sz="3200" b="1" dirty="0" smtClean="0">
                <a:solidFill>
                  <a:schemeClr val="bg1"/>
                </a:solidFill>
                <a:effectLst>
                  <a:outerShdw blurRad="50800" dist="38100" dir="5400000" algn="t" rotWithShape="0">
                    <a:prstClr val="black">
                      <a:alpha val="40000"/>
                    </a:prstClr>
                  </a:outerShdw>
                </a:effectLst>
                <a:latin typeface="Roboto Condensed Bold"/>
                <a:cs typeface="Roboto Condensed Bold"/>
              </a:rPr>
              <a:t>Review of Existing Related Works</a:t>
            </a:r>
            <a:endParaRPr lang="en-PH" sz="3200" b="1" dirty="0">
              <a:solidFill>
                <a:schemeClr val="bg1"/>
              </a:solidFill>
              <a:effectLst>
                <a:outerShdw blurRad="50800" dist="38100" dir="5400000" algn="t" rotWithShape="0">
                  <a:prstClr val="black">
                    <a:alpha val="40000"/>
                  </a:prstClr>
                </a:outerShdw>
              </a:effectLst>
              <a:latin typeface="Roboto Condensed Bold"/>
              <a:cs typeface="Roboto Condensed Bold"/>
            </a:endParaRPr>
          </a:p>
        </p:txBody>
      </p:sp>
      <p:sp>
        <p:nvSpPr>
          <p:cNvPr id="10" name="Oval 9"/>
          <p:cNvSpPr/>
          <p:nvPr/>
        </p:nvSpPr>
        <p:spPr>
          <a:xfrm>
            <a:off x="8241068" y="485244"/>
            <a:ext cx="614296" cy="614296"/>
          </a:xfrm>
          <a:prstGeom prst="ellipse">
            <a:avLst/>
          </a:prstGeom>
          <a:solidFill>
            <a:srgbClr val="E40093"/>
          </a:solidFill>
          <a:ln>
            <a:noFill/>
          </a:ln>
          <a:effectLst>
            <a:outerShdw blurRad="152400" dist="38100" dir="5400000" sx="97000" sy="97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2000" b="1" dirty="0" smtClean="0">
                <a:solidFill>
                  <a:schemeClr val="bg1"/>
                </a:solidFill>
                <a:latin typeface="Roboto Condensed Regular"/>
                <a:cs typeface="Roboto Condensed Regular"/>
              </a:rPr>
              <a:t>2</a:t>
            </a:r>
            <a:endParaRPr lang="en-PH" sz="2000" b="1" dirty="0">
              <a:solidFill>
                <a:schemeClr val="bg1"/>
              </a:solidFill>
              <a:latin typeface="Roboto Condensed Regular"/>
              <a:cs typeface="Roboto Condensed Regular"/>
            </a:endParaRPr>
          </a:p>
        </p:txBody>
      </p:sp>
    </p:spTree>
    <p:custDataLst>
      <p:tags r:id="rId1"/>
    </p:custDataLst>
    <p:extLst>
      <p:ext uri="{BB962C8B-B14F-4D97-AF65-F5344CB8AC3E}">
        <p14:creationId xmlns:p14="http://schemas.microsoft.com/office/powerpoint/2010/main" val="336881232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400" fill="hold"/>
                                        <p:tgtEl>
                                          <p:spTgt spid="12"/>
                                        </p:tgtEl>
                                        <p:attrNameLst>
                                          <p:attrName>ppt_x</p:attrName>
                                        </p:attrNameLst>
                                      </p:cBhvr>
                                      <p:tavLst>
                                        <p:tav tm="0">
                                          <p:val>
                                            <p:strVal val="#ppt_x"/>
                                          </p:val>
                                        </p:tav>
                                        <p:tav tm="100000">
                                          <p:val>
                                            <p:strVal val="#ppt_x"/>
                                          </p:val>
                                        </p:tav>
                                      </p:tavLst>
                                    </p:anim>
                                    <p:anim calcmode="lin" valueType="num">
                                      <p:cBhvr additive="base">
                                        <p:cTn id="8" dur="40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4" decel="50000" fill="hold" nodeType="withEffect">
                                  <p:stCondLst>
                                    <p:cond delay="0"/>
                                  </p:stCondLst>
                                  <p:childTnLst>
                                    <p:set>
                                      <p:cBhvr>
                                        <p:cTn id="10" dur="1" fill="hold">
                                          <p:stCondLst>
                                            <p:cond delay="0"/>
                                          </p:stCondLst>
                                        </p:cTn>
                                        <p:tgtEl>
                                          <p:spTgt spid="33"/>
                                        </p:tgtEl>
                                        <p:attrNameLst>
                                          <p:attrName>style.visibility</p:attrName>
                                        </p:attrNameLst>
                                      </p:cBhvr>
                                      <p:to>
                                        <p:strVal val="visible"/>
                                      </p:to>
                                    </p:set>
                                    <p:anim calcmode="lin" valueType="num">
                                      <p:cBhvr additive="base">
                                        <p:cTn id="11" dur="400" fill="hold"/>
                                        <p:tgtEl>
                                          <p:spTgt spid="33"/>
                                        </p:tgtEl>
                                        <p:attrNameLst>
                                          <p:attrName>ppt_x</p:attrName>
                                        </p:attrNameLst>
                                      </p:cBhvr>
                                      <p:tavLst>
                                        <p:tav tm="0">
                                          <p:val>
                                            <p:strVal val="#ppt_x"/>
                                          </p:val>
                                        </p:tav>
                                        <p:tav tm="100000">
                                          <p:val>
                                            <p:strVal val="#ppt_x"/>
                                          </p:val>
                                        </p:tav>
                                      </p:tavLst>
                                    </p:anim>
                                    <p:anim calcmode="lin" valueType="num">
                                      <p:cBhvr additive="base">
                                        <p:cTn id="12" dur="400" fill="hold"/>
                                        <p:tgtEl>
                                          <p:spTgt spid="33"/>
                                        </p:tgtEl>
                                        <p:attrNameLst>
                                          <p:attrName>ppt_y</p:attrName>
                                        </p:attrNameLst>
                                      </p:cBhvr>
                                      <p:tavLst>
                                        <p:tav tm="0">
                                          <p:val>
                                            <p:strVal val="1+#ppt_h/2"/>
                                          </p:val>
                                        </p:tav>
                                        <p:tav tm="100000">
                                          <p:val>
                                            <p:strVal val="#ppt_y"/>
                                          </p:val>
                                        </p:tav>
                                      </p:tavLst>
                                    </p:anim>
                                  </p:childTnLst>
                                </p:cTn>
                              </p:par>
                              <p:par>
                                <p:cTn id="13" presetID="2" presetClass="entr" presetSubtype="4" decel="50000" fill="hold" nodeType="withEffect">
                                  <p:stCondLst>
                                    <p:cond delay="100"/>
                                  </p:stCondLst>
                                  <p:childTnLst>
                                    <p:set>
                                      <p:cBhvr>
                                        <p:cTn id="14" dur="1" fill="hold">
                                          <p:stCondLst>
                                            <p:cond delay="0"/>
                                          </p:stCondLst>
                                        </p:cTn>
                                        <p:tgtEl>
                                          <p:spTgt spid="29"/>
                                        </p:tgtEl>
                                        <p:attrNameLst>
                                          <p:attrName>style.visibility</p:attrName>
                                        </p:attrNameLst>
                                      </p:cBhvr>
                                      <p:to>
                                        <p:strVal val="visible"/>
                                      </p:to>
                                    </p:set>
                                    <p:anim calcmode="lin" valueType="num">
                                      <p:cBhvr additive="base">
                                        <p:cTn id="15" dur="400" fill="hold"/>
                                        <p:tgtEl>
                                          <p:spTgt spid="29"/>
                                        </p:tgtEl>
                                        <p:attrNameLst>
                                          <p:attrName>ppt_x</p:attrName>
                                        </p:attrNameLst>
                                      </p:cBhvr>
                                      <p:tavLst>
                                        <p:tav tm="0">
                                          <p:val>
                                            <p:strVal val="#ppt_x"/>
                                          </p:val>
                                        </p:tav>
                                        <p:tav tm="100000">
                                          <p:val>
                                            <p:strVal val="#ppt_x"/>
                                          </p:val>
                                        </p:tav>
                                      </p:tavLst>
                                    </p:anim>
                                    <p:anim calcmode="lin" valueType="num">
                                      <p:cBhvr additive="base">
                                        <p:cTn id="16" dur="400" fill="hold"/>
                                        <p:tgtEl>
                                          <p:spTgt spid="29"/>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xit" presetSubtype="1" accel="50000" fill="hold" nodeType="clickEffect">
                                  <p:stCondLst>
                                    <p:cond delay="0"/>
                                  </p:stCondLst>
                                  <p:childTnLst>
                                    <p:anim calcmode="lin" valueType="num">
                                      <p:cBhvr additive="base">
                                        <p:cTn id="20" dur="400"/>
                                        <p:tgtEl>
                                          <p:spTgt spid="12"/>
                                        </p:tgtEl>
                                        <p:attrNameLst>
                                          <p:attrName>ppt_x</p:attrName>
                                        </p:attrNameLst>
                                      </p:cBhvr>
                                      <p:tavLst>
                                        <p:tav tm="0">
                                          <p:val>
                                            <p:strVal val="ppt_x"/>
                                          </p:val>
                                        </p:tav>
                                        <p:tav tm="100000">
                                          <p:val>
                                            <p:strVal val="ppt_x"/>
                                          </p:val>
                                        </p:tav>
                                      </p:tavLst>
                                    </p:anim>
                                    <p:anim calcmode="lin" valueType="num">
                                      <p:cBhvr additive="base">
                                        <p:cTn id="21" dur="400"/>
                                        <p:tgtEl>
                                          <p:spTgt spid="12"/>
                                        </p:tgtEl>
                                        <p:attrNameLst>
                                          <p:attrName>ppt_y</p:attrName>
                                        </p:attrNameLst>
                                      </p:cBhvr>
                                      <p:tavLst>
                                        <p:tav tm="0">
                                          <p:val>
                                            <p:strVal val="ppt_y"/>
                                          </p:val>
                                        </p:tav>
                                        <p:tav tm="100000">
                                          <p:val>
                                            <p:strVal val="0-ppt_h/2"/>
                                          </p:val>
                                        </p:tav>
                                      </p:tavLst>
                                    </p:anim>
                                    <p:set>
                                      <p:cBhvr>
                                        <p:cTn id="22" dur="1" fill="hold">
                                          <p:stCondLst>
                                            <p:cond delay="399"/>
                                          </p:stCondLst>
                                        </p:cTn>
                                        <p:tgtEl>
                                          <p:spTgt spid="12"/>
                                        </p:tgtEl>
                                        <p:attrNameLst>
                                          <p:attrName>style.visibility</p:attrName>
                                        </p:attrNameLst>
                                      </p:cBhvr>
                                      <p:to>
                                        <p:strVal val="hidden"/>
                                      </p:to>
                                    </p:set>
                                  </p:childTnLst>
                                </p:cTn>
                              </p:par>
                              <p:par>
                                <p:cTn id="23" presetID="2" presetClass="exit" presetSubtype="1" accel="50000" fill="hold" nodeType="withEffect">
                                  <p:stCondLst>
                                    <p:cond delay="100"/>
                                  </p:stCondLst>
                                  <p:childTnLst>
                                    <p:anim calcmode="lin" valueType="num">
                                      <p:cBhvr additive="base">
                                        <p:cTn id="24" dur="400"/>
                                        <p:tgtEl>
                                          <p:spTgt spid="33"/>
                                        </p:tgtEl>
                                        <p:attrNameLst>
                                          <p:attrName>ppt_x</p:attrName>
                                        </p:attrNameLst>
                                      </p:cBhvr>
                                      <p:tavLst>
                                        <p:tav tm="0">
                                          <p:val>
                                            <p:strVal val="ppt_x"/>
                                          </p:val>
                                        </p:tav>
                                        <p:tav tm="100000">
                                          <p:val>
                                            <p:strVal val="ppt_x"/>
                                          </p:val>
                                        </p:tav>
                                      </p:tavLst>
                                    </p:anim>
                                    <p:anim calcmode="lin" valueType="num">
                                      <p:cBhvr additive="base">
                                        <p:cTn id="25" dur="400"/>
                                        <p:tgtEl>
                                          <p:spTgt spid="33"/>
                                        </p:tgtEl>
                                        <p:attrNameLst>
                                          <p:attrName>ppt_y</p:attrName>
                                        </p:attrNameLst>
                                      </p:cBhvr>
                                      <p:tavLst>
                                        <p:tav tm="0">
                                          <p:val>
                                            <p:strVal val="ppt_y"/>
                                          </p:val>
                                        </p:tav>
                                        <p:tav tm="100000">
                                          <p:val>
                                            <p:strVal val="0-ppt_h/2"/>
                                          </p:val>
                                        </p:tav>
                                      </p:tavLst>
                                    </p:anim>
                                    <p:set>
                                      <p:cBhvr>
                                        <p:cTn id="26" dur="1" fill="hold">
                                          <p:stCondLst>
                                            <p:cond delay="399"/>
                                          </p:stCondLst>
                                        </p:cTn>
                                        <p:tgtEl>
                                          <p:spTgt spid="33"/>
                                        </p:tgtEl>
                                        <p:attrNameLst>
                                          <p:attrName>style.visibility</p:attrName>
                                        </p:attrNameLst>
                                      </p:cBhvr>
                                      <p:to>
                                        <p:strVal val="hidden"/>
                                      </p:to>
                                    </p:set>
                                  </p:childTnLst>
                                </p:cTn>
                              </p:par>
                              <p:par>
                                <p:cTn id="27" presetID="2" presetClass="exit" presetSubtype="1" accel="50000" fill="hold" nodeType="withEffect">
                                  <p:stCondLst>
                                    <p:cond delay="100"/>
                                  </p:stCondLst>
                                  <p:childTnLst>
                                    <p:anim calcmode="lin" valueType="num">
                                      <p:cBhvr additive="base">
                                        <p:cTn id="28" dur="400"/>
                                        <p:tgtEl>
                                          <p:spTgt spid="29"/>
                                        </p:tgtEl>
                                        <p:attrNameLst>
                                          <p:attrName>ppt_x</p:attrName>
                                        </p:attrNameLst>
                                      </p:cBhvr>
                                      <p:tavLst>
                                        <p:tav tm="0">
                                          <p:val>
                                            <p:strVal val="ppt_x"/>
                                          </p:val>
                                        </p:tav>
                                        <p:tav tm="100000">
                                          <p:val>
                                            <p:strVal val="ppt_x"/>
                                          </p:val>
                                        </p:tav>
                                      </p:tavLst>
                                    </p:anim>
                                    <p:anim calcmode="lin" valueType="num">
                                      <p:cBhvr additive="base">
                                        <p:cTn id="29" dur="400"/>
                                        <p:tgtEl>
                                          <p:spTgt spid="29"/>
                                        </p:tgtEl>
                                        <p:attrNameLst>
                                          <p:attrName>ppt_y</p:attrName>
                                        </p:attrNameLst>
                                      </p:cBhvr>
                                      <p:tavLst>
                                        <p:tav tm="0">
                                          <p:val>
                                            <p:strVal val="ppt_y"/>
                                          </p:val>
                                        </p:tav>
                                        <p:tav tm="100000">
                                          <p:val>
                                            <p:strVal val="0-ppt_h/2"/>
                                          </p:val>
                                        </p:tav>
                                      </p:tavLst>
                                    </p:anim>
                                    <p:set>
                                      <p:cBhvr>
                                        <p:cTn id="30" dur="1" fill="hold">
                                          <p:stCondLst>
                                            <p:cond delay="399"/>
                                          </p:stCondLst>
                                        </p:cTn>
                                        <p:tgtEl>
                                          <p:spTgt spid="2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Group 28"/>
          <p:cNvGrpSpPr/>
          <p:nvPr/>
        </p:nvGrpSpPr>
        <p:grpSpPr>
          <a:xfrm>
            <a:off x="4600513" y="1829934"/>
            <a:ext cx="3318795" cy="2939256"/>
            <a:chOff x="6381517" y="1615896"/>
            <a:chExt cx="1526849" cy="2939256"/>
          </a:xfrm>
        </p:grpSpPr>
        <p:sp>
          <p:nvSpPr>
            <p:cNvPr id="30" name="Rectangle 29"/>
            <p:cNvSpPr/>
            <p:nvPr/>
          </p:nvSpPr>
          <p:spPr>
            <a:xfrm>
              <a:off x="6381517" y="1615896"/>
              <a:ext cx="1526849" cy="2936161"/>
            </a:xfrm>
            <a:prstGeom prst="rect">
              <a:avLst/>
            </a:prstGeom>
            <a:solidFill>
              <a:schemeClr val="bg1"/>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31" name="TextBox 30"/>
            <p:cNvSpPr txBox="1"/>
            <p:nvPr/>
          </p:nvSpPr>
          <p:spPr>
            <a:xfrm>
              <a:off x="6381517" y="3744122"/>
              <a:ext cx="1526849" cy="811030"/>
            </a:xfrm>
            <a:prstGeom prst="rect">
              <a:avLst/>
            </a:prstGeom>
            <a:solidFill>
              <a:srgbClr val="2399FE"/>
            </a:solidFill>
          </p:spPr>
          <p:txBody>
            <a:bodyPr wrap="square" rtlCol="0" anchor="ctr">
              <a:noAutofit/>
            </a:bodyPr>
            <a:lstStyle/>
            <a:p>
              <a:pPr algn="ctr">
                <a:lnSpc>
                  <a:spcPct val="90000"/>
                </a:lnSpc>
              </a:pPr>
              <a:r>
                <a:rPr lang="en-US" sz="2000" b="1" dirty="0" smtClean="0">
                  <a:solidFill>
                    <a:srgbClr val="FFFFFF"/>
                  </a:solidFill>
                  <a:effectLst>
                    <a:outerShdw blurRad="50800" dist="38100" dir="2700000" algn="tl" rotWithShape="0">
                      <a:prstClr val="black">
                        <a:alpha val="40000"/>
                      </a:prstClr>
                    </a:outerShdw>
                  </a:effectLst>
                  <a:latin typeface="Roboto Condensed Regular"/>
                  <a:cs typeface="Roboto Condensed Regular"/>
                </a:rPr>
                <a:t>Cheng, Chua, Co &amp; </a:t>
              </a:r>
              <a:r>
                <a:rPr lang="en-US" sz="2000" b="1" dirty="0" err="1" smtClean="0">
                  <a:solidFill>
                    <a:srgbClr val="FFFFFF"/>
                  </a:solidFill>
                  <a:effectLst>
                    <a:outerShdw blurRad="50800" dist="38100" dir="2700000" algn="tl" rotWithShape="0">
                      <a:prstClr val="black">
                        <a:alpha val="40000"/>
                      </a:prstClr>
                    </a:outerShdw>
                  </a:effectLst>
                  <a:latin typeface="Roboto Condensed Regular"/>
                  <a:cs typeface="Roboto Condensed Regular"/>
                </a:rPr>
                <a:t>Magpantay</a:t>
              </a:r>
              <a:r>
                <a:rPr lang="en-US" sz="2000" b="1" dirty="0" smtClean="0">
                  <a:solidFill>
                    <a:srgbClr val="FFFFFF"/>
                  </a:solidFill>
                  <a:effectLst>
                    <a:outerShdw blurRad="50800" dist="38100" dir="2700000" algn="tl" rotWithShape="0">
                      <a:prstClr val="black">
                        <a:alpha val="40000"/>
                      </a:prstClr>
                    </a:outerShdw>
                  </a:effectLst>
                  <a:latin typeface="Roboto Condensed Regular"/>
                  <a:cs typeface="Roboto Condensed Regular"/>
                </a:rPr>
                <a:t> (2012</a:t>
              </a:r>
              <a:r>
                <a:rPr lang="en-US" sz="2000" b="1" dirty="0">
                  <a:solidFill>
                    <a:srgbClr val="FFFFFF"/>
                  </a:solidFill>
                  <a:effectLst>
                    <a:outerShdw blurRad="50800" dist="38100" dir="2700000" algn="tl" rotWithShape="0">
                      <a:prstClr val="black">
                        <a:alpha val="40000"/>
                      </a:prstClr>
                    </a:outerShdw>
                  </a:effectLst>
                  <a:latin typeface="Roboto Condensed Regular"/>
                  <a:cs typeface="Roboto Condensed Regular"/>
                </a:rPr>
                <a:t>)</a:t>
              </a:r>
              <a:r>
                <a:rPr lang="en-PH" sz="2000" b="1" dirty="0" smtClean="0">
                  <a:solidFill>
                    <a:srgbClr val="FFFFFF"/>
                  </a:solidFill>
                  <a:effectLst>
                    <a:outerShdw blurRad="50800" dist="38100" dir="2700000" algn="tl" rotWithShape="0">
                      <a:prstClr val="black">
                        <a:alpha val="40000"/>
                      </a:prstClr>
                    </a:outerShdw>
                  </a:effectLst>
                  <a:latin typeface="Roboto Condensed Regular"/>
                  <a:cs typeface="Roboto Condensed Regular"/>
                </a:rPr>
                <a:t> </a:t>
              </a:r>
              <a:endParaRPr lang="en-PH" sz="2000" b="1" dirty="0">
                <a:solidFill>
                  <a:srgbClr val="FFFFFF"/>
                </a:solidFill>
                <a:effectLst>
                  <a:outerShdw blurRad="50800" dist="38100" dir="2700000" algn="tl" rotWithShape="0">
                    <a:prstClr val="black">
                      <a:alpha val="40000"/>
                    </a:prstClr>
                  </a:outerShdw>
                </a:effectLst>
                <a:latin typeface="Roboto Condensed Regular"/>
                <a:cs typeface="Roboto Condensed Regular"/>
              </a:endParaRPr>
            </a:p>
          </p:txBody>
        </p:sp>
        <p:sp>
          <p:nvSpPr>
            <p:cNvPr id="38" name="TextBox 37"/>
            <p:cNvSpPr txBox="1"/>
            <p:nvPr/>
          </p:nvSpPr>
          <p:spPr>
            <a:xfrm>
              <a:off x="6381517" y="1615896"/>
              <a:ext cx="1526849" cy="2128226"/>
            </a:xfrm>
            <a:prstGeom prst="rect">
              <a:avLst/>
            </a:prstGeom>
            <a:noFill/>
          </p:spPr>
          <p:txBody>
            <a:bodyPr wrap="square" rtlCol="0" anchor="ctr">
              <a:noAutofit/>
            </a:bodyPr>
            <a:lstStyle/>
            <a:p>
              <a:pPr algn="ctr">
                <a:lnSpc>
                  <a:spcPct val="90000"/>
                </a:lnSpc>
              </a:pPr>
              <a:r>
                <a:rPr lang="en-US" sz="2000" b="1" dirty="0" smtClean="0">
                  <a:latin typeface="Roboto Condensed Regular"/>
                  <a:cs typeface="Roboto Condensed Regular"/>
                </a:rPr>
                <a:t>SOCIAL MEDIA MONITORING FOR DISASTERS</a:t>
              </a:r>
              <a:r>
                <a:rPr lang="en-PH" sz="2000" b="1" dirty="0" smtClean="0">
                  <a:latin typeface="Roboto Condensed Regular"/>
                  <a:cs typeface="Roboto Condensed Regular"/>
                </a:rPr>
                <a:t> </a:t>
              </a:r>
              <a:endParaRPr lang="en-PH" sz="2000" b="1" dirty="0">
                <a:solidFill>
                  <a:srgbClr val="404040"/>
                </a:solidFill>
                <a:latin typeface="Roboto Condensed Regular"/>
                <a:cs typeface="Roboto Condensed Regular"/>
              </a:endParaRPr>
            </a:p>
          </p:txBody>
        </p:sp>
      </p:grpSp>
      <p:grpSp>
        <p:nvGrpSpPr>
          <p:cNvPr id="33" name="Group 32"/>
          <p:cNvGrpSpPr/>
          <p:nvPr/>
        </p:nvGrpSpPr>
        <p:grpSpPr>
          <a:xfrm>
            <a:off x="1153671" y="1815360"/>
            <a:ext cx="3318797" cy="2953830"/>
            <a:chOff x="4635160" y="1619016"/>
            <a:chExt cx="1526850" cy="2953830"/>
          </a:xfrm>
        </p:grpSpPr>
        <p:sp>
          <p:nvSpPr>
            <p:cNvPr id="34" name="Rectangle 33"/>
            <p:cNvSpPr/>
            <p:nvPr/>
          </p:nvSpPr>
          <p:spPr>
            <a:xfrm>
              <a:off x="4635160" y="1619016"/>
              <a:ext cx="1526849" cy="2936161"/>
            </a:xfrm>
            <a:prstGeom prst="rect">
              <a:avLst/>
            </a:prstGeom>
            <a:solidFill>
              <a:schemeClr val="bg1"/>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35" name="TextBox 34"/>
            <p:cNvSpPr txBox="1"/>
            <p:nvPr/>
          </p:nvSpPr>
          <p:spPr>
            <a:xfrm>
              <a:off x="4635160" y="3761816"/>
              <a:ext cx="1526849" cy="811030"/>
            </a:xfrm>
            <a:prstGeom prst="rect">
              <a:avLst/>
            </a:prstGeom>
            <a:solidFill>
              <a:srgbClr val="41B522"/>
            </a:solidFill>
          </p:spPr>
          <p:txBody>
            <a:bodyPr wrap="square" rtlCol="0" anchor="ctr">
              <a:noAutofit/>
            </a:bodyPr>
            <a:lstStyle/>
            <a:p>
              <a:pPr algn="ctr">
                <a:lnSpc>
                  <a:spcPct val="90000"/>
                </a:lnSpc>
              </a:pPr>
              <a:r>
                <a:rPr lang="en-US" sz="2000" b="1" dirty="0">
                  <a:solidFill>
                    <a:srgbClr val="FFFFFF"/>
                  </a:solidFill>
                  <a:effectLst>
                    <a:outerShdw blurRad="50800" dist="38100" dir="2700000" algn="tl" rotWithShape="0">
                      <a:prstClr val="black">
                        <a:alpha val="40000"/>
                      </a:prstClr>
                    </a:outerShdw>
                  </a:effectLst>
                  <a:latin typeface="Roboto Condensed Regular"/>
                  <a:cs typeface="Roboto Condensed Regular"/>
                </a:rPr>
                <a:t>Turmo</a:t>
              </a:r>
              <a:r>
                <a:rPr lang="en-US" sz="2000" b="1" dirty="0" smtClean="0">
                  <a:solidFill>
                    <a:srgbClr val="FFFFFF"/>
                  </a:solidFill>
                  <a:effectLst>
                    <a:outerShdw blurRad="50800" dist="38100" dir="2700000" algn="tl" rotWithShape="0">
                      <a:prstClr val="black">
                        <a:alpha val="40000"/>
                      </a:prstClr>
                    </a:outerShdw>
                  </a:effectLst>
                  <a:latin typeface="Roboto Condensed Regular"/>
                  <a:cs typeface="Roboto Condensed Regular"/>
                </a:rPr>
                <a:t>, Ageno</a:t>
              </a:r>
              <a:r>
                <a:rPr lang="en-US" sz="2000" b="1" dirty="0">
                  <a:solidFill>
                    <a:srgbClr val="FFFFFF"/>
                  </a:solidFill>
                  <a:effectLst>
                    <a:outerShdw blurRad="50800" dist="38100" dir="2700000" algn="tl" rotWithShape="0">
                      <a:prstClr val="black">
                        <a:alpha val="40000"/>
                      </a:prstClr>
                    </a:outerShdw>
                  </a:effectLst>
                  <a:latin typeface="Roboto Condensed Regular"/>
                  <a:cs typeface="Roboto Condensed Regular"/>
                </a:rPr>
                <a:t> </a:t>
              </a:r>
              <a:r>
                <a:rPr lang="en-US" sz="2000" b="1" dirty="0" smtClean="0">
                  <a:solidFill>
                    <a:srgbClr val="FFFFFF"/>
                  </a:solidFill>
                  <a:effectLst>
                    <a:outerShdw blurRad="50800" dist="38100" dir="2700000" algn="tl" rotWithShape="0">
                      <a:prstClr val="black">
                        <a:alpha val="40000"/>
                      </a:prstClr>
                    </a:outerShdw>
                  </a:effectLst>
                  <a:latin typeface="Roboto Condensed Regular"/>
                  <a:cs typeface="Roboto Condensed Regular"/>
                </a:rPr>
                <a:t>&amp; Català </a:t>
              </a:r>
              <a:r>
                <a:rPr lang="en-US" sz="2000" b="1" dirty="0">
                  <a:solidFill>
                    <a:srgbClr val="FFFFFF"/>
                  </a:solidFill>
                  <a:effectLst>
                    <a:outerShdw blurRad="50800" dist="38100" dir="2700000" algn="tl" rotWithShape="0">
                      <a:prstClr val="black">
                        <a:alpha val="40000"/>
                      </a:prstClr>
                    </a:outerShdw>
                  </a:effectLst>
                  <a:latin typeface="Roboto Condensed Regular"/>
                  <a:cs typeface="Roboto Condensed Regular"/>
                </a:rPr>
                <a:t>(2006)</a:t>
              </a:r>
              <a:r>
                <a:rPr lang="en-PH" sz="2000" b="1" dirty="0">
                  <a:solidFill>
                    <a:srgbClr val="FFFFFF"/>
                  </a:solidFill>
                  <a:effectLst>
                    <a:outerShdw blurRad="50800" dist="38100" dir="2700000" algn="tl" rotWithShape="0">
                      <a:prstClr val="black">
                        <a:alpha val="40000"/>
                      </a:prstClr>
                    </a:outerShdw>
                  </a:effectLst>
                  <a:latin typeface="Roboto Condensed Regular"/>
                  <a:cs typeface="Roboto Condensed Regular"/>
                </a:rPr>
                <a:t> </a:t>
              </a:r>
            </a:p>
          </p:txBody>
        </p:sp>
        <p:sp>
          <p:nvSpPr>
            <p:cNvPr id="37" name="TextBox 36"/>
            <p:cNvSpPr txBox="1"/>
            <p:nvPr/>
          </p:nvSpPr>
          <p:spPr>
            <a:xfrm>
              <a:off x="4635161" y="1633590"/>
              <a:ext cx="1526849" cy="2128226"/>
            </a:xfrm>
            <a:prstGeom prst="rect">
              <a:avLst/>
            </a:prstGeom>
            <a:noFill/>
          </p:spPr>
          <p:txBody>
            <a:bodyPr wrap="square" rtlCol="0" anchor="ctr">
              <a:noAutofit/>
            </a:bodyPr>
            <a:lstStyle/>
            <a:p>
              <a:pPr algn="ctr">
                <a:lnSpc>
                  <a:spcPct val="90000"/>
                </a:lnSpc>
              </a:pPr>
              <a:r>
                <a:rPr lang="en-US" sz="2000" b="1" dirty="0" smtClean="0">
                  <a:latin typeface="Roboto Condensed Regular"/>
                  <a:cs typeface="Roboto Condensed Regular"/>
                </a:rPr>
                <a:t>ADAPTIVE INFORMATION EXTRACTION</a:t>
              </a:r>
              <a:r>
                <a:rPr lang="en-PH" sz="2000" b="1" dirty="0" smtClean="0">
                  <a:latin typeface="Roboto Condensed Regular"/>
                  <a:cs typeface="Roboto Condensed Regular"/>
                </a:rPr>
                <a:t> </a:t>
              </a:r>
              <a:endParaRPr lang="en-PH" sz="2000" b="1" dirty="0">
                <a:solidFill>
                  <a:schemeClr val="tx1">
                    <a:lumMod val="75000"/>
                    <a:lumOff val="25000"/>
                  </a:schemeClr>
                </a:solidFill>
                <a:latin typeface="Roboto Condensed Regular"/>
                <a:cs typeface="Roboto Condensed Regular"/>
              </a:endParaRPr>
            </a:p>
          </p:txBody>
        </p:sp>
      </p:grpSp>
      <p:grpSp>
        <p:nvGrpSpPr>
          <p:cNvPr id="12" name="Group 11"/>
          <p:cNvGrpSpPr/>
          <p:nvPr/>
        </p:nvGrpSpPr>
        <p:grpSpPr>
          <a:xfrm>
            <a:off x="1153673" y="1150065"/>
            <a:ext cx="6765636" cy="536524"/>
            <a:chOff x="1153673" y="959571"/>
            <a:chExt cx="6765636" cy="536524"/>
          </a:xfrm>
        </p:grpSpPr>
        <p:sp>
          <p:nvSpPr>
            <p:cNvPr id="7" name="Rectangle 6"/>
            <p:cNvSpPr/>
            <p:nvPr/>
          </p:nvSpPr>
          <p:spPr>
            <a:xfrm>
              <a:off x="1153673" y="959571"/>
              <a:ext cx="6765636" cy="536524"/>
            </a:xfrm>
            <a:prstGeom prst="rect">
              <a:avLst/>
            </a:prstGeom>
            <a:solidFill>
              <a:schemeClr val="tx1">
                <a:lumMod val="75000"/>
                <a:lumOff val="25000"/>
              </a:schemeClr>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9" name="TextBox 8"/>
            <p:cNvSpPr txBox="1"/>
            <p:nvPr/>
          </p:nvSpPr>
          <p:spPr>
            <a:xfrm>
              <a:off x="1304944" y="988172"/>
              <a:ext cx="6455620" cy="430887"/>
            </a:xfrm>
            <a:prstGeom prst="rect">
              <a:avLst/>
            </a:prstGeom>
            <a:noFill/>
          </p:spPr>
          <p:txBody>
            <a:bodyPr wrap="square" rtlCol="0">
              <a:spAutoFit/>
            </a:bodyPr>
            <a:lstStyle/>
            <a:p>
              <a:pPr algn="ctr"/>
              <a:r>
                <a:rPr lang="en-PH" sz="2200" b="1" dirty="0" smtClean="0">
                  <a:solidFill>
                    <a:schemeClr val="bg1"/>
                  </a:solidFill>
                  <a:latin typeface="Roboto Condensed"/>
                </a:rPr>
                <a:t>ADAPTIVE IE SYSTEMS</a:t>
              </a:r>
              <a:endParaRPr lang="en-PH" sz="2200" b="1" dirty="0">
                <a:solidFill>
                  <a:schemeClr val="bg1"/>
                </a:solidFill>
                <a:latin typeface="Roboto Condensed"/>
              </a:endParaRPr>
            </a:p>
          </p:txBody>
        </p:sp>
      </p:grpSp>
      <p:sp>
        <p:nvSpPr>
          <p:cNvPr id="4" name="Rectangle 3"/>
          <p:cNvSpPr/>
          <p:nvPr/>
        </p:nvSpPr>
        <p:spPr>
          <a:xfrm>
            <a:off x="0" y="-9051"/>
            <a:ext cx="9220200" cy="798198"/>
          </a:xfrm>
          <a:prstGeom prst="rect">
            <a:avLst/>
          </a:prstGeom>
          <a:solidFill>
            <a:srgbClr val="FFC02D"/>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5" name="TextBox 4"/>
          <p:cNvSpPr txBox="1"/>
          <p:nvPr/>
        </p:nvSpPr>
        <p:spPr>
          <a:xfrm>
            <a:off x="160447" y="144623"/>
            <a:ext cx="5546911" cy="502702"/>
          </a:xfrm>
          <a:prstGeom prst="rect">
            <a:avLst/>
          </a:prstGeom>
          <a:noFill/>
        </p:spPr>
        <p:txBody>
          <a:bodyPr wrap="none" rtlCol="0">
            <a:spAutoFit/>
          </a:bodyPr>
          <a:lstStyle/>
          <a:p>
            <a:pPr>
              <a:lnSpc>
                <a:spcPct val="80000"/>
              </a:lnSpc>
            </a:pPr>
            <a:r>
              <a:rPr lang="en-PH" sz="3200" b="1" dirty="0" smtClean="0">
                <a:solidFill>
                  <a:schemeClr val="bg1"/>
                </a:solidFill>
                <a:effectLst>
                  <a:outerShdw blurRad="50800" dist="38100" dir="5400000" algn="t" rotWithShape="0">
                    <a:prstClr val="black">
                      <a:alpha val="40000"/>
                    </a:prstClr>
                  </a:outerShdw>
                </a:effectLst>
                <a:latin typeface="Roboto Condensed Bold"/>
                <a:cs typeface="Roboto Condensed Bold"/>
              </a:rPr>
              <a:t>Review of Existing Related Works</a:t>
            </a:r>
            <a:endParaRPr lang="en-PH" sz="3200" b="1" dirty="0">
              <a:solidFill>
                <a:schemeClr val="bg1"/>
              </a:solidFill>
              <a:effectLst>
                <a:outerShdw blurRad="50800" dist="38100" dir="5400000" algn="t" rotWithShape="0">
                  <a:prstClr val="black">
                    <a:alpha val="40000"/>
                  </a:prstClr>
                </a:outerShdw>
              </a:effectLst>
              <a:latin typeface="Roboto Condensed Bold"/>
              <a:cs typeface="Roboto Condensed Bold"/>
            </a:endParaRPr>
          </a:p>
        </p:txBody>
      </p:sp>
      <p:sp>
        <p:nvSpPr>
          <p:cNvPr id="17" name="Oval 16"/>
          <p:cNvSpPr/>
          <p:nvPr/>
        </p:nvSpPr>
        <p:spPr>
          <a:xfrm>
            <a:off x="8241068" y="485244"/>
            <a:ext cx="614296" cy="614296"/>
          </a:xfrm>
          <a:prstGeom prst="ellipse">
            <a:avLst/>
          </a:prstGeom>
          <a:solidFill>
            <a:srgbClr val="E40093"/>
          </a:solidFill>
          <a:ln>
            <a:noFill/>
          </a:ln>
          <a:effectLst>
            <a:outerShdw blurRad="152400" dist="38100" dir="5400000" sx="97000" sy="97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2000" b="1" dirty="0" smtClean="0">
                <a:solidFill>
                  <a:srgbClr val="FFFFFF"/>
                </a:solidFill>
                <a:latin typeface="Roboto Condensed Regular"/>
                <a:cs typeface="Roboto Condensed Regular"/>
              </a:rPr>
              <a:t>2</a:t>
            </a:r>
            <a:endParaRPr lang="en-PH" sz="2000" b="1" dirty="0">
              <a:solidFill>
                <a:srgbClr val="FFFFFF"/>
              </a:solidFill>
              <a:latin typeface="Roboto Condensed Regular"/>
              <a:cs typeface="Roboto Condensed Regular"/>
            </a:endParaRPr>
          </a:p>
        </p:txBody>
      </p:sp>
      <p:sp>
        <p:nvSpPr>
          <p:cNvPr id="18" name="Oval 17"/>
          <p:cNvSpPr/>
          <p:nvPr/>
        </p:nvSpPr>
        <p:spPr>
          <a:xfrm>
            <a:off x="8241068" y="481999"/>
            <a:ext cx="614296" cy="614296"/>
          </a:xfrm>
          <a:prstGeom prst="ellipse">
            <a:avLst/>
          </a:prstGeom>
          <a:solidFill>
            <a:srgbClr val="E4009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Tree>
    <p:custDataLst>
      <p:tags r:id="rId1"/>
    </p:custDataLst>
    <p:extLst>
      <p:ext uri="{BB962C8B-B14F-4D97-AF65-F5344CB8AC3E}">
        <p14:creationId xmlns:p14="http://schemas.microsoft.com/office/powerpoint/2010/main" val="246801379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400" fill="hold"/>
                                        <p:tgtEl>
                                          <p:spTgt spid="12"/>
                                        </p:tgtEl>
                                        <p:attrNameLst>
                                          <p:attrName>ppt_x</p:attrName>
                                        </p:attrNameLst>
                                      </p:cBhvr>
                                      <p:tavLst>
                                        <p:tav tm="0">
                                          <p:val>
                                            <p:strVal val="#ppt_x"/>
                                          </p:val>
                                        </p:tav>
                                        <p:tav tm="100000">
                                          <p:val>
                                            <p:strVal val="#ppt_x"/>
                                          </p:val>
                                        </p:tav>
                                      </p:tavLst>
                                    </p:anim>
                                    <p:anim calcmode="lin" valueType="num">
                                      <p:cBhvr additive="base">
                                        <p:cTn id="8" dur="40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4" decel="50000" fill="hold" nodeType="withEffect">
                                  <p:stCondLst>
                                    <p:cond delay="0"/>
                                  </p:stCondLst>
                                  <p:childTnLst>
                                    <p:set>
                                      <p:cBhvr>
                                        <p:cTn id="10" dur="1" fill="hold">
                                          <p:stCondLst>
                                            <p:cond delay="0"/>
                                          </p:stCondLst>
                                        </p:cTn>
                                        <p:tgtEl>
                                          <p:spTgt spid="33"/>
                                        </p:tgtEl>
                                        <p:attrNameLst>
                                          <p:attrName>style.visibility</p:attrName>
                                        </p:attrNameLst>
                                      </p:cBhvr>
                                      <p:to>
                                        <p:strVal val="visible"/>
                                      </p:to>
                                    </p:set>
                                    <p:anim calcmode="lin" valueType="num">
                                      <p:cBhvr additive="base">
                                        <p:cTn id="11" dur="400" fill="hold"/>
                                        <p:tgtEl>
                                          <p:spTgt spid="33"/>
                                        </p:tgtEl>
                                        <p:attrNameLst>
                                          <p:attrName>ppt_x</p:attrName>
                                        </p:attrNameLst>
                                      </p:cBhvr>
                                      <p:tavLst>
                                        <p:tav tm="0">
                                          <p:val>
                                            <p:strVal val="#ppt_x"/>
                                          </p:val>
                                        </p:tav>
                                        <p:tav tm="100000">
                                          <p:val>
                                            <p:strVal val="#ppt_x"/>
                                          </p:val>
                                        </p:tav>
                                      </p:tavLst>
                                    </p:anim>
                                    <p:anim calcmode="lin" valueType="num">
                                      <p:cBhvr additive="base">
                                        <p:cTn id="12" dur="400" fill="hold"/>
                                        <p:tgtEl>
                                          <p:spTgt spid="33"/>
                                        </p:tgtEl>
                                        <p:attrNameLst>
                                          <p:attrName>ppt_y</p:attrName>
                                        </p:attrNameLst>
                                      </p:cBhvr>
                                      <p:tavLst>
                                        <p:tav tm="0">
                                          <p:val>
                                            <p:strVal val="1+#ppt_h/2"/>
                                          </p:val>
                                        </p:tav>
                                        <p:tav tm="100000">
                                          <p:val>
                                            <p:strVal val="#ppt_y"/>
                                          </p:val>
                                        </p:tav>
                                      </p:tavLst>
                                    </p:anim>
                                  </p:childTnLst>
                                </p:cTn>
                              </p:par>
                              <p:par>
                                <p:cTn id="13" presetID="2" presetClass="entr" presetSubtype="4" decel="50000" fill="hold" nodeType="withEffect">
                                  <p:stCondLst>
                                    <p:cond delay="100"/>
                                  </p:stCondLst>
                                  <p:childTnLst>
                                    <p:set>
                                      <p:cBhvr>
                                        <p:cTn id="14" dur="1" fill="hold">
                                          <p:stCondLst>
                                            <p:cond delay="0"/>
                                          </p:stCondLst>
                                        </p:cTn>
                                        <p:tgtEl>
                                          <p:spTgt spid="29"/>
                                        </p:tgtEl>
                                        <p:attrNameLst>
                                          <p:attrName>style.visibility</p:attrName>
                                        </p:attrNameLst>
                                      </p:cBhvr>
                                      <p:to>
                                        <p:strVal val="visible"/>
                                      </p:to>
                                    </p:set>
                                    <p:anim calcmode="lin" valueType="num">
                                      <p:cBhvr additive="base">
                                        <p:cTn id="15" dur="400" fill="hold"/>
                                        <p:tgtEl>
                                          <p:spTgt spid="29"/>
                                        </p:tgtEl>
                                        <p:attrNameLst>
                                          <p:attrName>ppt_x</p:attrName>
                                        </p:attrNameLst>
                                      </p:cBhvr>
                                      <p:tavLst>
                                        <p:tav tm="0">
                                          <p:val>
                                            <p:strVal val="#ppt_x"/>
                                          </p:val>
                                        </p:tav>
                                        <p:tav tm="100000">
                                          <p:val>
                                            <p:strVal val="#ppt_x"/>
                                          </p:val>
                                        </p:tav>
                                      </p:tavLst>
                                    </p:anim>
                                    <p:anim calcmode="lin" valueType="num">
                                      <p:cBhvr additive="base">
                                        <p:cTn id="16" dur="400" fill="hold"/>
                                        <p:tgtEl>
                                          <p:spTgt spid="29"/>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1" presetClass="exit" presetSubtype="0" fill="hold" grpId="0" nodeType="clickEffect">
                                  <p:stCondLst>
                                    <p:cond delay="0"/>
                                  </p:stCondLst>
                                  <p:childTnLst>
                                    <p:set>
                                      <p:cBhvr>
                                        <p:cTn id="20" dur="1" fill="hold">
                                          <p:stCondLst>
                                            <p:cond delay="0"/>
                                          </p:stCondLst>
                                        </p:cTn>
                                        <p:tgtEl>
                                          <p:spTgt spid="17"/>
                                        </p:tgtEl>
                                        <p:attrNameLst>
                                          <p:attrName>style.visibility</p:attrName>
                                        </p:attrNameLst>
                                      </p:cBhvr>
                                      <p:to>
                                        <p:strVal val="hidden"/>
                                      </p:to>
                                    </p:set>
                                  </p:childTnLst>
                                </p:cTn>
                              </p:par>
                              <p:par>
                                <p:cTn id="21" presetID="1" presetClass="entr" presetSubtype="0" fill="hold" grpId="0" nodeType="with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childTnLst>
                          </p:cTn>
                        </p:par>
                        <p:par>
                          <p:cTn id="23" fill="hold">
                            <p:stCondLst>
                              <p:cond delay="0"/>
                            </p:stCondLst>
                            <p:childTnLst>
                              <p:par>
                                <p:cTn id="24" presetID="42" presetClass="path" presetSubtype="0" decel="50000" fill="hold" grpId="2" nodeType="afterEffect">
                                  <p:stCondLst>
                                    <p:cond delay="0"/>
                                  </p:stCondLst>
                                  <p:childTnLst>
                                    <p:animMotion origin="layout" path="M -2.22222E-6 4.93827E-6 L -0.42691 0.35308 " pathEditMode="relative" rAng="0" ptsTypes="AA">
                                      <p:cBhvr>
                                        <p:cTn id="25" dur="300" fill="hold"/>
                                        <p:tgtEl>
                                          <p:spTgt spid="18"/>
                                        </p:tgtEl>
                                        <p:attrNameLst>
                                          <p:attrName>ppt_x</p:attrName>
                                          <p:attrName>ppt_y</p:attrName>
                                        </p:attrNameLst>
                                      </p:cBhvr>
                                      <p:rCtr x="-21354" y="17654"/>
                                    </p:animMotion>
                                  </p:childTnLst>
                                </p:cTn>
                              </p:par>
                            </p:childTnLst>
                          </p:cTn>
                        </p:par>
                        <p:par>
                          <p:cTn id="26" fill="hold">
                            <p:stCondLst>
                              <p:cond delay="300"/>
                            </p:stCondLst>
                            <p:childTnLst>
                              <p:par>
                                <p:cTn id="27" presetID="6" presetClass="emph" presetSubtype="0" fill="hold" grpId="1" nodeType="afterEffect">
                                  <p:stCondLst>
                                    <p:cond delay="0"/>
                                  </p:stCondLst>
                                  <p:childTnLst>
                                    <p:animScale>
                                      <p:cBhvr>
                                        <p:cTn id="28" dur="700" fill="hold"/>
                                        <p:tgtEl>
                                          <p:spTgt spid="18"/>
                                        </p:tgtEl>
                                      </p:cBhvr>
                                      <p:by x="8000000" y="80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18" grpId="1" animBg="1"/>
      <p:bldP spid="18" grpId="2" animBg="1"/>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E40093"/>
        </a:solidFill>
        <a:effectLst/>
      </p:bgPr>
    </p:bg>
    <p:spTree>
      <p:nvGrpSpPr>
        <p:cNvPr id="1" name=""/>
        <p:cNvGrpSpPr/>
        <p:nvPr/>
      </p:nvGrpSpPr>
      <p:grpSpPr>
        <a:xfrm>
          <a:off x="0" y="0"/>
          <a:ext cx="0" cy="0"/>
          <a:chOff x="0" y="0"/>
          <a:chExt cx="0" cy="0"/>
        </a:xfrm>
      </p:grpSpPr>
      <p:sp>
        <p:nvSpPr>
          <p:cNvPr id="2" name="TextBox 1"/>
          <p:cNvSpPr txBox="1"/>
          <p:nvPr/>
        </p:nvSpPr>
        <p:spPr>
          <a:xfrm>
            <a:off x="599774" y="1638172"/>
            <a:ext cx="7924049" cy="1659942"/>
          </a:xfrm>
          <a:prstGeom prst="rect">
            <a:avLst/>
          </a:prstGeom>
          <a:noFill/>
        </p:spPr>
        <p:txBody>
          <a:bodyPr wrap="square" rtlCol="0">
            <a:spAutoFit/>
          </a:bodyPr>
          <a:lstStyle/>
          <a:p>
            <a:pPr algn="ctr">
              <a:lnSpc>
                <a:spcPct val="80000"/>
              </a:lnSpc>
            </a:pPr>
            <a:r>
              <a:rPr lang="en-US" sz="4400" dirty="0" smtClean="0">
                <a:solidFill>
                  <a:srgbClr val="FFFFFF"/>
                </a:solidFill>
                <a:effectLst>
                  <a:outerShdw blurRad="50800" dist="38100" dir="5400000" algn="t" rotWithShape="0">
                    <a:prstClr val="black">
                      <a:alpha val="40000"/>
                    </a:prstClr>
                  </a:outerShdw>
                </a:effectLst>
                <a:latin typeface="Roboto Condensed Regular"/>
                <a:cs typeface="Roboto Condensed Regular"/>
              </a:rPr>
              <a:t>Research</a:t>
            </a:r>
          </a:p>
          <a:p>
            <a:pPr algn="ctr">
              <a:lnSpc>
                <a:spcPct val="80000"/>
              </a:lnSpc>
            </a:pPr>
            <a:r>
              <a:rPr lang="en-US" sz="8000" b="1" dirty="0" smtClean="0">
                <a:solidFill>
                  <a:srgbClr val="FFFFFF"/>
                </a:solidFill>
                <a:effectLst>
                  <a:outerShdw blurRad="50800" dist="38100" dir="5400000" algn="t" rotWithShape="0">
                    <a:prstClr val="black">
                      <a:alpha val="40000"/>
                    </a:prstClr>
                  </a:outerShdw>
                </a:effectLst>
                <a:latin typeface="Roboto Condensed Regular"/>
                <a:cs typeface="Roboto Condensed Regular"/>
              </a:rPr>
              <a:t>METHODOLOGY</a:t>
            </a:r>
            <a:endParaRPr lang="en-US" sz="8000" dirty="0">
              <a:solidFill>
                <a:srgbClr val="FFFFFF"/>
              </a:solidFill>
              <a:latin typeface="Roboto Condensed Regular"/>
              <a:ea typeface="Roboto Condensed Bold" pitchFamily="2" charset="0"/>
              <a:cs typeface="Roboto Condensed Regular"/>
            </a:endParaRPr>
          </a:p>
        </p:txBody>
      </p:sp>
    </p:spTree>
    <p:custDataLst>
      <p:tags r:id="rId1"/>
    </p:custDataLst>
    <p:extLst>
      <p:ext uri="{BB962C8B-B14F-4D97-AF65-F5344CB8AC3E}">
        <p14:creationId xmlns:p14="http://schemas.microsoft.com/office/powerpoint/2010/main" val="260474919"/>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3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300"/>
                                        <p:tgtEl>
                                          <p:spTgt spid="2"/>
                                        </p:tgtEl>
                                      </p:cBhvr>
                                    </p:animEffect>
                                    <p:set>
                                      <p:cBhvr>
                                        <p:cTn id="12" dur="1" fill="hold">
                                          <p:stCondLst>
                                            <p:cond delay="2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p:cNvGrpSpPr/>
          <p:nvPr/>
        </p:nvGrpSpPr>
        <p:grpSpPr>
          <a:xfrm>
            <a:off x="1153673" y="948988"/>
            <a:ext cx="6765636" cy="536524"/>
            <a:chOff x="1153673" y="959571"/>
            <a:chExt cx="6765636" cy="536524"/>
          </a:xfrm>
        </p:grpSpPr>
        <p:sp>
          <p:nvSpPr>
            <p:cNvPr id="7" name="Rectangle 6"/>
            <p:cNvSpPr/>
            <p:nvPr/>
          </p:nvSpPr>
          <p:spPr>
            <a:xfrm>
              <a:off x="1153673" y="959571"/>
              <a:ext cx="6765636" cy="536524"/>
            </a:xfrm>
            <a:prstGeom prst="rect">
              <a:avLst/>
            </a:prstGeom>
            <a:solidFill>
              <a:schemeClr val="tx1">
                <a:lumMod val="75000"/>
                <a:lumOff val="25000"/>
              </a:schemeClr>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9" name="TextBox 8"/>
            <p:cNvSpPr txBox="1"/>
            <p:nvPr/>
          </p:nvSpPr>
          <p:spPr>
            <a:xfrm>
              <a:off x="1304944" y="988172"/>
              <a:ext cx="6455620" cy="430887"/>
            </a:xfrm>
            <a:prstGeom prst="rect">
              <a:avLst/>
            </a:prstGeom>
            <a:noFill/>
          </p:spPr>
          <p:txBody>
            <a:bodyPr wrap="square" rtlCol="0">
              <a:spAutoFit/>
            </a:bodyPr>
            <a:lstStyle/>
            <a:p>
              <a:pPr algn="ctr"/>
              <a:r>
                <a:rPr lang="en-PH" sz="2200" b="1" dirty="0" smtClean="0">
                  <a:solidFill>
                    <a:schemeClr val="bg1"/>
                  </a:solidFill>
                  <a:latin typeface="Roboto Condensed"/>
                </a:rPr>
                <a:t>ARCHITECTURAL DESIGN OF THE FILIET SYSTEM</a:t>
              </a:r>
              <a:endParaRPr lang="en-PH" sz="2200" b="1" dirty="0">
                <a:solidFill>
                  <a:schemeClr val="bg1"/>
                </a:solidFill>
                <a:latin typeface="Roboto Condensed"/>
              </a:endParaRPr>
            </a:p>
          </p:txBody>
        </p:sp>
      </p:grpSp>
      <p:sp>
        <p:nvSpPr>
          <p:cNvPr id="4" name="Rectangle 3"/>
          <p:cNvSpPr/>
          <p:nvPr/>
        </p:nvSpPr>
        <p:spPr>
          <a:xfrm>
            <a:off x="0" y="-9051"/>
            <a:ext cx="9220200" cy="798198"/>
          </a:xfrm>
          <a:prstGeom prst="rect">
            <a:avLst/>
          </a:prstGeom>
          <a:solidFill>
            <a:srgbClr val="E4009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5" name="TextBox 4"/>
          <p:cNvSpPr txBox="1"/>
          <p:nvPr/>
        </p:nvSpPr>
        <p:spPr>
          <a:xfrm>
            <a:off x="160447" y="144623"/>
            <a:ext cx="3865161" cy="502702"/>
          </a:xfrm>
          <a:prstGeom prst="rect">
            <a:avLst/>
          </a:prstGeom>
          <a:noFill/>
        </p:spPr>
        <p:txBody>
          <a:bodyPr wrap="none" rtlCol="0">
            <a:spAutoFit/>
          </a:bodyPr>
          <a:lstStyle/>
          <a:p>
            <a:pPr>
              <a:lnSpc>
                <a:spcPct val="80000"/>
              </a:lnSpc>
            </a:pPr>
            <a:r>
              <a:rPr lang="en-PH" sz="3200" b="1" dirty="0" smtClean="0">
                <a:solidFill>
                  <a:schemeClr val="bg1"/>
                </a:solidFill>
                <a:effectLst>
                  <a:outerShdw blurRad="50800" dist="38100" dir="5400000" algn="t" rotWithShape="0">
                    <a:prstClr val="black">
                      <a:alpha val="40000"/>
                    </a:prstClr>
                  </a:outerShdw>
                </a:effectLst>
                <a:latin typeface="Roboto Condensed Bold"/>
                <a:cs typeface="Roboto Condensed Bold"/>
              </a:rPr>
              <a:t>Research Methodology</a:t>
            </a:r>
            <a:endParaRPr lang="en-PH" sz="3200" b="1" dirty="0">
              <a:solidFill>
                <a:schemeClr val="bg1"/>
              </a:solidFill>
              <a:effectLst>
                <a:outerShdw blurRad="50800" dist="38100" dir="5400000" algn="t" rotWithShape="0">
                  <a:prstClr val="black">
                    <a:alpha val="40000"/>
                  </a:prstClr>
                </a:outerShdw>
              </a:effectLst>
              <a:latin typeface="Roboto Condensed Bold"/>
              <a:cs typeface="Roboto Condensed Bold"/>
            </a:endParaRPr>
          </a:p>
        </p:txBody>
      </p:sp>
      <p:sp>
        <p:nvSpPr>
          <p:cNvPr id="10" name="Oval 9"/>
          <p:cNvSpPr/>
          <p:nvPr/>
        </p:nvSpPr>
        <p:spPr>
          <a:xfrm>
            <a:off x="8241068" y="485244"/>
            <a:ext cx="614296" cy="614296"/>
          </a:xfrm>
          <a:prstGeom prst="ellipse">
            <a:avLst/>
          </a:prstGeom>
          <a:solidFill>
            <a:srgbClr val="8021AD"/>
          </a:solidFill>
          <a:ln>
            <a:noFill/>
          </a:ln>
          <a:effectLst>
            <a:outerShdw blurRad="152400" dist="38100" dir="5400000" sx="97000" sy="97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2000" b="1" dirty="0" smtClean="0">
                <a:solidFill>
                  <a:schemeClr val="bg1"/>
                </a:solidFill>
                <a:latin typeface="Roboto Condensed Regular"/>
                <a:cs typeface="Roboto Condensed Regular"/>
              </a:rPr>
              <a:t>3</a:t>
            </a:r>
            <a:endParaRPr lang="en-PH" sz="2000" b="1" dirty="0">
              <a:solidFill>
                <a:schemeClr val="bg1"/>
              </a:solidFill>
              <a:latin typeface="Roboto Condensed Regular"/>
              <a:cs typeface="Roboto Condensed Regular"/>
            </a:endParaRPr>
          </a:p>
        </p:txBody>
      </p:sp>
      <p:grpSp>
        <p:nvGrpSpPr>
          <p:cNvPr id="3" name="Group 2"/>
          <p:cNvGrpSpPr/>
          <p:nvPr/>
        </p:nvGrpSpPr>
        <p:grpSpPr>
          <a:xfrm>
            <a:off x="3117199" y="1616434"/>
            <a:ext cx="2748939" cy="3348326"/>
            <a:chOff x="2966222" y="1616434"/>
            <a:chExt cx="2748939" cy="3348326"/>
          </a:xfrm>
        </p:grpSpPr>
        <p:sp>
          <p:nvSpPr>
            <p:cNvPr id="30" name="Rectangle 29"/>
            <p:cNvSpPr/>
            <p:nvPr/>
          </p:nvSpPr>
          <p:spPr>
            <a:xfrm>
              <a:off x="2966222" y="1616434"/>
              <a:ext cx="2748939" cy="3348326"/>
            </a:xfrm>
            <a:prstGeom prst="rect">
              <a:avLst/>
            </a:prstGeom>
            <a:solidFill>
              <a:schemeClr val="bg1"/>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pic>
          <p:nvPicPr>
            <p:cNvPr id="2" name="Picture 1" descr="Arki.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66222" y="1619343"/>
              <a:ext cx="2748939" cy="3341626"/>
            </a:xfrm>
            <a:prstGeom prst="rect">
              <a:avLst/>
            </a:prstGeom>
          </p:spPr>
        </p:pic>
      </p:grpSp>
    </p:spTree>
    <p:custDataLst>
      <p:tags r:id="rId1"/>
    </p:custDataLst>
    <p:extLst>
      <p:ext uri="{BB962C8B-B14F-4D97-AF65-F5344CB8AC3E}">
        <p14:creationId xmlns:p14="http://schemas.microsoft.com/office/powerpoint/2010/main" val="2760606035"/>
      </p:ext>
    </p:extLst>
  </p:cSld>
  <p:clrMapOvr>
    <a:masterClrMapping/>
  </p:clrMapOvr>
  <mc:AlternateContent xmlns:mc="http://schemas.openxmlformats.org/markup-compatibility/2006" xmlns:p14="http://schemas.microsoft.com/office/powerpoint/2010/main">
    <mc:Choice Requires="p14">
      <p:transition spd="med" p14:dur="600">
        <p:push dir="u"/>
      </p:transition>
    </mc:Choice>
    <mc:Fallback xmlns="">
      <p:transition xmlns:p14="http://schemas.microsoft.com/office/powerpoint/2010/main" spd="med">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400" fill="hold"/>
                                        <p:tgtEl>
                                          <p:spTgt spid="12"/>
                                        </p:tgtEl>
                                        <p:attrNameLst>
                                          <p:attrName>ppt_x</p:attrName>
                                        </p:attrNameLst>
                                      </p:cBhvr>
                                      <p:tavLst>
                                        <p:tav tm="0">
                                          <p:val>
                                            <p:strVal val="#ppt_x"/>
                                          </p:val>
                                        </p:tav>
                                        <p:tav tm="100000">
                                          <p:val>
                                            <p:strVal val="#ppt_x"/>
                                          </p:val>
                                        </p:tav>
                                      </p:tavLst>
                                    </p:anim>
                                    <p:anim calcmode="lin" valueType="num">
                                      <p:cBhvr additive="base">
                                        <p:cTn id="8" dur="40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4" decel="50000" fill="hold" nodeType="withEffect">
                                  <p:stCondLst>
                                    <p:cond delay="10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400" fill="hold"/>
                                        <p:tgtEl>
                                          <p:spTgt spid="3"/>
                                        </p:tgtEl>
                                        <p:attrNameLst>
                                          <p:attrName>ppt_x</p:attrName>
                                        </p:attrNameLst>
                                      </p:cBhvr>
                                      <p:tavLst>
                                        <p:tav tm="0">
                                          <p:val>
                                            <p:strVal val="#ppt_x"/>
                                          </p:val>
                                        </p:tav>
                                        <p:tav tm="100000">
                                          <p:val>
                                            <p:strVal val="#ppt_x"/>
                                          </p:val>
                                        </p:tav>
                                      </p:tavLst>
                                    </p:anim>
                                    <p:anim calcmode="lin" valueType="num">
                                      <p:cBhvr additive="base">
                                        <p:cTn id="12" dur="4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3" name="Group 22"/>
          <p:cNvGrpSpPr/>
          <p:nvPr/>
        </p:nvGrpSpPr>
        <p:grpSpPr>
          <a:xfrm>
            <a:off x="268442" y="2455001"/>
            <a:ext cx="4478526" cy="1035430"/>
            <a:chOff x="4635160" y="1619016"/>
            <a:chExt cx="1526849" cy="2936161"/>
          </a:xfrm>
          <a:solidFill>
            <a:schemeClr val="tx1">
              <a:lumMod val="75000"/>
              <a:lumOff val="25000"/>
            </a:schemeClr>
          </a:solidFill>
        </p:grpSpPr>
        <p:sp>
          <p:nvSpPr>
            <p:cNvPr id="24" name="Rectangle 23"/>
            <p:cNvSpPr/>
            <p:nvPr/>
          </p:nvSpPr>
          <p:spPr>
            <a:xfrm>
              <a:off x="4635160" y="1619016"/>
              <a:ext cx="1526849" cy="2936161"/>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25" name="TextBox 24"/>
            <p:cNvSpPr txBox="1"/>
            <p:nvPr/>
          </p:nvSpPr>
          <p:spPr>
            <a:xfrm>
              <a:off x="4696836" y="1755945"/>
              <a:ext cx="1410611" cy="2639137"/>
            </a:xfrm>
            <a:prstGeom prst="rect">
              <a:avLst/>
            </a:prstGeom>
            <a:grpFill/>
          </p:spPr>
          <p:txBody>
            <a:bodyPr wrap="square" rtlCol="0" anchor="ctr">
              <a:noAutofit/>
            </a:bodyPr>
            <a:lstStyle/>
            <a:p>
              <a:r>
                <a:rPr lang="en-US" sz="1200" dirty="0">
                  <a:solidFill>
                    <a:srgbClr val="FFFFFF"/>
                  </a:solidFill>
                  <a:latin typeface="Courier"/>
                  <a:cs typeface="Courier"/>
                </a:rPr>
                <a:t>&lt;tweet&gt;</a:t>
              </a:r>
              <a:endParaRPr lang="en-PH" sz="1200" dirty="0">
                <a:solidFill>
                  <a:srgbClr val="FFFFFF"/>
                </a:solidFill>
                <a:latin typeface="Courier"/>
                <a:cs typeface="Courier"/>
              </a:endParaRPr>
            </a:p>
            <a:p>
              <a:r>
                <a:rPr lang="en-US" sz="1200" dirty="0" err="1">
                  <a:solidFill>
                    <a:srgbClr val="FFFFFF"/>
                  </a:solidFill>
                  <a:latin typeface="Courier"/>
                  <a:cs typeface="Courier"/>
                </a:rPr>
                <a:t>Kailangan</a:t>
              </a:r>
              <a:r>
                <a:rPr lang="en-US" sz="1200" dirty="0">
                  <a:solidFill>
                    <a:srgbClr val="FFFFFF"/>
                  </a:solidFill>
                  <a:latin typeface="Courier"/>
                  <a:cs typeface="Courier"/>
                </a:rPr>
                <a:t> </a:t>
              </a:r>
              <a:r>
                <a:rPr lang="en-US" sz="1200" dirty="0" err="1">
                  <a:solidFill>
                    <a:srgbClr val="FFFFFF"/>
                  </a:solidFill>
                  <a:latin typeface="Courier"/>
                  <a:cs typeface="Courier"/>
                </a:rPr>
                <a:t>na</a:t>
              </a:r>
              <a:r>
                <a:rPr lang="en-US" sz="1200" dirty="0">
                  <a:solidFill>
                    <a:srgbClr val="FFFFFF"/>
                  </a:solidFill>
                  <a:latin typeface="Courier"/>
                  <a:cs typeface="Courier"/>
                </a:rPr>
                <a:t> </a:t>
              </a:r>
              <a:r>
                <a:rPr lang="en-US" sz="1200" dirty="0" err="1">
                  <a:solidFill>
                    <a:srgbClr val="FFFFFF"/>
                  </a:solidFill>
                  <a:latin typeface="Courier"/>
                  <a:cs typeface="Courier"/>
                </a:rPr>
                <a:t>talaga</a:t>
              </a:r>
              <a:r>
                <a:rPr lang="en-US" sz="1200" dirty="0">
                  <a:solidFill>
                    <a:srgbClr val="FFFFFF"/>
                  </a:solidFill>
                  <a:latin typeface="Courier"/>
                  <a:cs typeface="Courier"/>
                </a:rPr>
                <a:t> ng military efforts </a:t>
              </a:r>
              <a:r>
                <a:rPr lang="en-US" sz="1200" dirty="0" err="1">
                  <a:solidFill>
                    <a:srgbClr val="FFFFFF"/>
                  </a:solidFill>
                  <a:latin typeface="Courier"/>
                  <a:cs typeface="Courier"/>
                </a:rPr>
                <a:t>sa</a:t>
              </a:r>
              <a:r>
                <a:rPr lang="en-US" sz="1200" dirty="0">
                  <a:solidFill>
                    <a:srgbClr val="FFFFFF"/>
                  </a:solidFill>
                  <a:latin typeface="Courier"/>
                  <a:cs typeface="Courier"/>
                </a:rPr>
                <a:t> most part of Leyte. </a:t>
              </a:r>
              <a:r>
                <a:rPr lang="en-US" sz="1200" dirty="0" err="1">
                  <a:solidFill>
                    <a:srgbClr val="FFFFFF"/>
                  </a:solidFill>
                  <a:latin typeface="Courier"/>
                  <a:cs typeface="Courier"/>
                </a:rPr>
                <a:t>Nagkakagulo</a:t>
              </a:r>
              <a:r>
                <a:rPr lang="en-US" sz="1200" dirty="0">
                  <a:solidFill>
                    <a:srgbClr val="FFFFFF"/>
                  </a:solidFill>
                  <a:latin typeface="Courier"/>
                  <a:cs typeface="Courier"/>
                </a:rPr>
                <a:t> </a:t>
              </a:r>
              <a:r>
                <a:rPr lang="en-US" sz="1200" dirty="0" err="1">
                  <a:solidFill>
                    <a:srgbClr val="FFFFFF"/>
                  </a:solidFill>
                  <a:latin typeface="Courier"/>
                  <a:cs typeface="Courier"/>
                </a:rPr>
                <a:t>na.</a:t>
              </a:r>
              <a:r>
                <a:rPr lang="en-US" sz="1200" dirty="0">
                  <a:solidFill>
                    <a:srgbClr val="FFFFFF"/>
                  </a:solidFill>
                  <a:latin typeface="Courier"/>
                  <a:cs typeface="Courier"/>
                </a:rPr>
                <a:t> </a:t>
              </a:r>
              <a:r>
                <a:rPr lang="en-US" sz="1200" dirty="0">
                  <a:solidFill>
                    <a:srgbClr val="FFFFFF"/>
                  </a:solidFill>
                  <a:latin typeface="Courier"/>
                  <a:cs typeface="Courier"/>
                  <a:sym typeface="Wingdings"/>
                </a:rPr>
                <a:t></a:t>
              </a:r>
              <a:endParaRPr lang="en-PH" sz="1200" dirty="0">
                <a:solidFill>
                  <a:srgbClr val="FFFFFF"/>
                </a:solidFill>
                <a:latin typeface="Courier"/>
                <a:cs typeface="Courier"/>
              </a:endParaRPr>
            </a:p>
            <a:p>
              <a:r>
                <a:rPr lang="en-US" sz="1200" dirty="0">
                  <a:solidFill>
                    <a:srgbClr val="FFFFFF"/>
                  </a:solidFill>
                  <a:latin typeface="Courier"/>
                  <a:cs typeface="Courier"/>
                </a:rPr>
                <a:t>&lt;/tweet&gt;</a:t>
              </a:r>
              <a:endParaRPr lang="en-PH" sz="1200" dirty="0">
                <a:solidFill>
                  <a:srgbClr val="FFFFFF"/>
                </a:solidFill>
                <a:latin typeface="Courier"/>
                <a:cs typeface="Courier"/>
              </a:endParaRPr>
            </a:p>
          </p:txBody>
        </p:sp>
      </p:grpSp>
      <p:pic>
        <p:nvPicPr>
          <p:cNvPr id="2" name="Picture 1" descr="Arki.png"/>
          <p:cNvPicPr>
            <a:picLocks noChangeAspect="1"/>
          </p:cNvPicPr>
          <p:nvPr/>
        </p:nvPicPr>
        <p:blipFill rotWithShape="1">
          <a:blip r:embed="rId4">
            <a:extLst>
              <a:ext uri="{28A0092B-C50C-407E-A947-70E740481C1C}">
                <a14:useLocalDpi xmlns:a14="http://schemas.microsoft.com/office/drawing/2010/main" val="0"/>
              </a:ext>
            </a:extLst>
          </a:blip>
          <a:srcRect l="1723" t="1840" r="1904" b="2200"/>
          <a:stretch/>
        </p:blipFill>
        <p:spPr>
          <a:xfrm>
            <a:off x="4948994" y="142105"/>
            <a:ext cx="3991746" cy="4831536"/>
          </a:xfrm>
          <a:prstGeom prst="rect">
            <a:avLst/>
          </a:prstGeom>
        </p:spPr>
      </p:pic>
      <p:grpSp>
        <p:nvGrpSpPr>
          <p:cNvPr id="15" name="Group 14"/>
          <p:cNvGrpSpPr/>
          <p:nvPr/>
        </p:nvGrpSpPr>
        <p:grpSpPr>
          <a:xfrm>
            <a:off x="267019" y="908126"/>
            <a:ext cx="4478526" cy="1443170"/>
            <a:chOff x="4635160" y="1619016"/>
            <a:chExt cx="1526849" cy="2936161"/>
          </a:xfrm>
          <a:solidFill>
            <a:schemeClr val="tx1">
              <a:lumMod val="75000"/>
              <a:lumOff val="25000"/>
            </a:schemeClr>
          </a:solidFill>
        </p:grpSpPr>
        <p:sp>
          <p:nvSpPr>
            <p:cNvPr id="16" name="Rectangle 15"/>
            <p:cNvSpPr/>
            <p:nvPr/>
          </p:nvSpPr>
          <p:spPr>
            <a:xfrm>
              <a:off x="4635160" y="1619016"/>
              <a:ext cx="1526849" cy="2936161"/>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18" name="TextBox 17"/>
            <p:cNvSpPr txBox="1"/>
            <p:nvPr/>
          </p:nvSpPr>
          <p:spPr>
            <a:xfrm>
              <a:off x="4696836" y="1774016"/>
              <a:ext cx="1410611" cy="2639138"/>
            </a:xfrm>
            <a:prstGeom prst="rect">
              <a:avLst/>
            </a:prstGeom>
            <a:grpFill/>
          </p:spPr>
          <p:txBody>
            <a:bodyPr wrap="square" rtlCol="0" anchor="ctr">
              <a:noAutofit/>
            </a:bodyPr>
            <a:lstStyle/>
            <a:p>
              <a:pPr algn="ctr">
                <a:lnSpc>
                  <a:spcPct val="90000"/>
                </a:lnSpc>
              </a:pPr>
              <a:r>
                <a:rPr lang="en-US" dirty="0">
                  <a:solidFill>
                    <a:srgbClr val="FFFFFF"/>
                  </a:solidFill>
                  <a:latin typeface="Roboto Condensed Regular"/>
                  <a:cs typeface="Roboto Condensed Regular"/>
                </a:rPr>
                <a:t>The crawler module is for retrieving and collecting tweets using Twitter’s Stream API and the Twitter4j </a:t>
              </a:r>
              <a:r>
                <a:rPr lang="en-US" dirty="0" smtClean="0">
                  <a:solidFill>
                    <a:srgbClr val="FFFFFF"/>
                  </a:solidFill>
                  <a:latin typeface="Roboto Condensed Regular"/>
                  <a:cs typeface="Roboto Condensed Regular"/>
                </a:rPr>
                <a:t>library.</a:t>
              </a:r>
              <a:r>
                <a:rPr lang="en-PH" dirty="0" smtClean="0">
                  <a:solidFill>
                    <a:srgbClr val="FFFFFF"/>
                  </a:solidFill>
                  <a:latin typeface="Roboto Condensed Regular"/>
                  <a:cs typeface="Roboto Condensed Regular"/>
                </a:rPr>
                <a:t> </a:t>
              </a:r>
              <a:endParaRPr lang="en-PH" b="1" dirty="0">
                <a:solidFill>
                  <a:srgbClr val="FFFFFF"/>
                </a:solidFill>
                <a:latin typeface="Roboto Condensed Regular"/>
                <a:cs typeface="Roboto Condensed Regular"/>
              </a:endParaRPr>
            </a:p>
          </p:txBody>
        </p:sp>
      </p:grpSp>
      <p:sp>
        <p:nvSpPr>
          <p:cNvPr id="20" name="Rectangle 19"/>
          <p:cNvSpPr/>
          <p:nvPr/>
        </p:nvSpPr>
        <p:spPr>
          <a:xfrm>
            <a:off x="0" y="-38"/>
            <a:ext cx="4948994" cy="908162"/>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grpSp>
        <p:nvGrpSpPr>
          <p:cNvPr id="11" name="Group 10"/>
          <p:cNvGrpSpPr/>
          <p:nvPr/>
        </p:nvGrpSpPr>
        <p:grpSpPr>
          <a:xfrm>
            <a:off x="267019" y="371600"/>
            <a:ext cx="4478526" cy="536524"/>
            <a:chOff x="1153673" y="959571"/>
            <a:chExt cx="6765636" cy="536524"/>
          </a:xfrm>
          <a:solidFill>
            <a:srgbClr val="E40093"/>
          </a:solidFill>
        </p:grpSpPr>
        <p:sp>
          <p:nvSpPr>
            <p:cNvPr id="13" name="Rectangle 12"/>
            <p:cNvSpPr/>
            <p:nvPr/>
          </p:nvSpPr>
          <p:spPr>
            <a:xfrm>
              <a:off x="1153673" y="959571"/>
              <a:ext cx="6765636" cy="536524"/>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14" name="TextBox 13"/>
            <p:cNvSpPr txBox="1"/>
            <p:nvPr/>
          </p:nvSpPr>
          <p:spPr>
            <a:xfrm>
              <a:off x="1291868" y="1050346"/>
              <a:ext cx="6455619" cy="369332"/>
            </a:xfrm>
            <a:prstGeom prst="rect">
              <a:avLst/>
            </a:prstGeom>
            <a:noFill/>
          </p:spPr>
          <p:txBody>
            <a:bodyPr wrap="square" rtlCol="0">
              <a:spAutoFit/>
            </a:bodyPr>
            <a:lstStyle/>
            <a:p>
              <a:r>
                <a:rPr lang="en-PH" b="1" dirty="0" smtClean="0">
                  <a:solidFill>
                    <a:schemeClr val="bg1"/>
                  </a:solidFill>
                  <a:latin typeface="Roboto Condensed"/>
                </a:rPr>
                <a:t>CRAWLER MODULE</a:t>
              </a:r>
              <a:endParaRPr lang="en-PH" b="1" dirty="0">
                <a:solidFill>
                  <a:schemeClr val="bg1"/>
                </a:solidFill>
                <a:latin typeface="Roboto Condensed"/>
              </a:endParaRPr>
            </a:p>
          </p:txBody>
        </p:sp>
      </p:grpSp>
      <p:sp>
        <p:nvSpPr>
          <p:cNvPr id="10" name="Oval 9"/>
          <p:cNvSpPr/>
          <p:nvPr/>
        </p:nvSpPr>
        <p:spPr>
          <a:xfrm>
            <a:off x="4114081" y="664658"/>
            <a:ext cx="469168" cy="469168"/>
          </a:xfrm>
          <a:prstGeom prst="ellipse">
            <a:avLst/>
          </a:prstGeom>
          <a:solidFill>
            <a:srgbClr val="8021AD"/>
          </a:solidFill>
          <a:ln>
            <a:noFill/>
          </a:ln>
          <a:effectLst>
            <a:outerShdw blurRad="152400" dist="38100" dir="5400000" sx="97000" sy="97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1400" dirty="0" smtClean="0">
                <a:solidFill>
                  <a:schemeClr val="bg1"/>
                </a:solidFill>
                <a:latin typeface="Roboto Condensed Regular"/>
                <a:cs typeface="Roboto Condensed Regular"/>
              </a:rPr>
              <a:t>3</a:t>
            </a:r>
            <a:endParaRPr lang="en-PH" sz="1400" dirty="0">
              <a:solidFill>
                <a:schemeClr val="bg1"/>
              </a:solidFill>
              <a:latin typeface="Roboto Condensed Regular"/>
              <a:cs typeface="Roboto Condensed Regular"/>
            </a:endParaRPr>
          </a:p>
        </p:txBody>
      </p:sp>
      <p:sp>
        <p:nvSpPr>
          <p:cNvPr id="22" name="Rectangle 21"/>
          <p:cNvSpPr/>
          <p:nvPr/>
        </p:nvSpPr>
        <p:spPr>
          <a:xfrm>
            <a:off x="5065042" y="250208"/>
            <a:ext cx="2137371" cy="327090"/>
          </a:xfrm>
          <a:prstGeom prst="rect">
            <a:avLst/>
          </a:prstGeom>
          <a:noFill/>
          <a:ln w="57150" cmpd="sng">
            <a:solidFill>
              <a:srgbClr val="E40093"/>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Tree>
    <p:custDataLst>
      <p:tags r:id="rId1"/>
    </p:custDataLst>
    <p:extLst>
      <p:ext uri="{BB962C8B-B14F-4D97-AF65-F5344CB8AC3E}">
        <p14:creationId xmlns:p14="http://schemas.microsoft.com/office/powerpoint/2010/main" val="4241438524"/>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xmlns:p14="http://schemas.microsoft.com/office/powerpoint/2010/mai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300"/>
                                        <p:tgtEl>
                                          <p:spTgt spid="1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3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1" decel="50000" fill="hold" nodeType="clickEffect">
                                  <p:stCondLst>
                                    <p:cond delay="100"/>
                                  </p:stCondLst>
                                  <p:childTnLst>
                                    <p:set>
                                      <p:cBhvr>
                                        <p:cTn id="14" dur="1" fill="hold">
                                          <p:stCondLst>
                                            <p:cond delay="0"/>
                                          </p:stCondLst>
                                        </p:cTn>
                                        <p:tgtEl>
                                          <p:spTgt spid="15"/>
                                        </p:tgtEl>
                                        <p:attrNameLst>
                                          <p:attrName>style.visibility</p:attrName>
                                        </p:attrNameLst>
                                      </p:cBhvr>
                                      <p:to>
                                        <p:strVal val="visible"/>
                                      </p:to>
                                    </p:set>
                                    <p:anim calcmode="lin" valueType="num">
                                      <p:cBhvr additive="base">
                                        <p:cTn id="15" dur="500" fill="hold"/>
                                        <p:tgtEl>
                                          <p:spTgt spid="15"/>
                                        </p:tgtEl>
                                        <p:attrNameLst>
                                          <p:attrName>ppt_x</p:attrName>
                                        </p:attrNameLst>
                                      </p:cBhvr>
                                      <p:tavLst>
                                        <p:tav tm="0">
                                          <p:val>
                                            <p:strVal val="#ppt_x"/>
                                          </p:val>
                                        </p:tav>
                                        <p:tav tm="100000">
                                          <p:val>
                                            <p:strVal val="#ppt_x"/>
                                          </p:val>
                                        </p:tav>
                                      </p:tavLst>
                                    </p:anim>
                                    <p:anim calcmode="lin" valueType="num">
                                      <p:cBhvr additive="base">
                                        <p:cTn id="16" dur="500" fill="hold"/>
                                        <p:tgtEl>
                                          <p:spTgt spid="15"/>
                                        </p:tgtEl>
                                        <p:attrNameLst>
                                          <p:attrName>ppt_y</p:attrName>
                                        </p:attrNameLst>
                                      </p:cBhvr>
                                      <p:tavLst>
                                        <p:tav tm="0">
                                          <p:val>
                                            <p:strVal val="0-#ppt_h/2"/>
                                          </p:val>
                                        </p:tav>
                                        <p:tav tm="100000">
                                          <p:val>
                                            <p:strVal val="#ppt_y"/>
                                          </p:val>
                                        </p:tav>
                                      </p:tavLst>
                                    </p:anim>
                                  </p:childTnLst>
                                </p:cTn>
                              </p:par>
                              <p:par>
                                <p:cTn id="17" presetID="10" presetClass="entr" presetSubtype="0" fill="hold" grpId="0" nodeType="withEffect">
                                  <p:stCondLst>
                                    <p:cond delay="0"/>
                                  </p:stCondLst>
                                  <p:childTnLst>
                                    <p:set>
                                      <p:cBhvr>
                                        <p:cTn id="18" dur="1" fill="hold">
                                          <p:stCondLst>
                                            <p:cond delay="0"/>
                                          </p:stCondLst>
                                        </p:cTn>
                                        <p:tgtEl>
                                          <p:spTgt spid="22"/>
                                        </p:tgtEl>
                                        <p:attrNameLst>
                                          <p:attrName>style.visibility</p:attrName>
                                        </p:attrNameLst>
                                      </p:cBhvr>
                                      <p:to>
                                        <p:strVal val="visible"/>
                                      </p:to>
                                    </p:set>
                                    <p:animEffect transition="in" filter="fade">
                                      <p:cBhvr>
                                        <p:cTn id="19" dur="300"/>
                                        <p:tgtEl>
                                          <p:spTgt spid="22"/>
                                        </p:tgtEl>
                                      </p:cBhvr>
                                    </p:animEffect>
                                  </p:childTnLst>
                                </p:cTn>
                              </p:par>
                              <p:par>
                                <p:cTn id="20" presetID="2" presetClass="entr" presetSubtype="1" decel="50000" fill="hold" nodeType="withEffect">
                                  <p:stCondLst>
                                    <p:cond delay="0"/>
                                  </p:stCondLst>
                                  <p:childTnLst>
                                    <p:set>
                                      <p:cBhvr>
                                        <p:cTn id="21" dur="1" fill="hold">
                                          <p:stCondLst>
                                            <p:cond delay="0"/>
                                          </p:stCondLst>
                                        </p:cTn>
                                        <p:tgtEl>
                                          <p:spTgt spid="23"/>
                                        </p:tgtEl>
                                        <p:attrNameLst>
                                          <p:attrName>style.visibility</p:attrName>
                                        </p:attrNameLst>
                                      </p:cBhvr>
                                      <p:to>
                                        <p:strVal val="visible"/>
                                      </p:to>
                                    </p:set>
                                    <p:anim calcmode="lin" valueType="num">
                                      <p:cBhvr additive="base">
                                        <p:cTn id="22" dur="500" fill="hold"/>
                                        <p:tgtEl>
                                          <p:spTgt spid="23"/>
                                        </p:tgtEl>
                                        <p:attrNameLst>
                                          <p:attrName>ppt_x</p:attrName>
                                        </p:attrNameLst>
                                      </p:cBhvr>
                                      <p:tavLst>
                                        <p:tav tm="0">
                                          <p:val>
                                            <p:strVal val="#ppt_x"/>
                                          </p:val>
                                        </p:tav>
                                        <p:tav tm="100000">
                                          <p:val>
                                            <p:strVal val="#ppt_x"/>
                                          </p:val>
                                        </p:tav>
                                      </p:tavLst>
                                    </p:anim>
                                    <p:anim calcmode="lin" valueType="num">
                                      <p:cBhvr additive="base">
                                        <p:cTn id="23" dur="500" fill="hold"/>
                                        <p:tgtEl>
                                          <p:spTgt spid="23"/>
                                        </p:tgtEl>
                                        <p:attrNameLst>
                                          <p:attrName>ppt_y</p:attrName>
                                        </p:attrNameLst>
                                      </p:cBhvr>
                                      <p:tavLst>
                                        <p:tav tm="0">
                                          <p:val>
                                            <p:strVal val="0-#ppt_h/2"/>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 presetClass="exit" presetSubtype="1" accel="50000" fill="hold" nodeType="clickEffect">
                                  <p:stCondLst>
                                    <p:cond delay="100"/>
                                  </p:stCondLst>
                                  <p:childTnLst>
                                    <p:anim calcmode="lin" valueType="num">
                                      <p:cBhvr additive="base">
                                        <p:cTn id="27" dur="500"/>
                                        <p:tgtEl>
                                          <p:spTgt spid="23"/>
                                        </p:tgtEl>
                                        <p:attrNameLst>
                                          <p:attrName>ppt_x</p:attrName>
                                        </p:attrNameLst>
                                      </p:cBhvr>
                                      <p:tavLst>
                                        <p:tav tm="0">
                                          <p:val>
                                            <p:strVal val="ppt_x"/>
                                          </p:val>
                                        </p:tav>
                                        <p:tav tm="100000">
                                          <p:val>
                                            <p:strVal val="ppt_x"/>
                                          </p:val>
                                        </p:tav>
                                      </p:tavLst>
                                    </p:anim>
                                    <p:anim calcmode="lin" valueType="num">
                                      <p:cBhvr additive="base">
                                        <p:cTn id="28" dur="500"/>
                                        <p:tgtEl>
                                          <p:spTgt spid="23"/>
                                        </p:tgtEl>
                                        <p:attrNameLst>
                                          <p:attrName>ppt_y</p:attrName>
                                        </p:attrNameLst>
                                      </p:cBhvr>
                                      <p:tavLst>
                                        <p:tav tm="0">
                                          <p:val>
                                            <p:strVal val="ppt_y"/>
                                          </p:val>
                                        </p:tav>
                                        <p:tav tm="100000">
                                          <p:val>
                                            <p:strVal val="0-ppt_h/2"/>
                                          </p:val>
                                        </p:tav>
                                      </p:tavLst>
                                    </p:anim>
                                    <p:set>
                                      <p:cBhvr>
                                        <p:cTn id="29" dur="1" fill="hold">
                                          <p:stCondLst>
                                            <p:cond delay="499"/>
                                          </p:stCondLst>
                                        </p:cTn>
                                        <p:tgtEl>
                                          <p:spTgt spid="23"/>
                                        </p:tgtEl>
                                        <p:attrNameLst>
                                          <p:attrName>style.visibility</p:attrName>
                                        </p:attrNameLst>
                                      </p:cBhvr>
                                      <p:to>
                                        <p:strVal val="hidden"/>
                                      </p:to>
                                    </p:set>
                                  </p:childTnLst>
                                </p:cTn>
                              </p:par>
                              <p:par>
                                <p:cTn id="30" presetID="2" presetClass="exit" presetSubtype="1" accel="50000" fill="hold" nodeType="withEffect">
                                  <p:stCondLst>
                                    <p:cond delay="0"/>
                                  </p:stCondLst>
                                  <p:childTnLst>
                                    <p:anim calcmode="lin" valueType="num">
                                      <p:cBhvr additive="base">
                                        <p:cTn id="31" dur="500"/>
                                        <p:tgtEl>
                                          <p:spTgt spid="15"/>
                                        </p:tgtEl>
                                        <p:attrNameLst>
                                          <p:attrName>ppt_x</p:attrName>
                                        </p:attrNameLst>
                                      </p:cBhvr>
                                      <p:tavLst>
                                        <p:tav tm="0">
                                          <p:val>
                                            <p:strVal val="ppt_x"/>
                                          </p:val>
                                        </p:tav>
                                        <p:tav tm="100000">
                                          <p:val>
                                            <p:strVal val="ppt_x"/>
                                          </p:val>
                                        </p:tav>
                                      </p:tavLst>
                                    </p:anim>
                                    <p:anim calcmode="lin" valueType="num">
                                      <p:cBhvr additive="base">
                                        <p:cTn id="32" dur="500"/>
                                        <p:tgtEl>
                                          <p:spTgt spid="15"/>
                                        </p:tgtEl>
                                        <p:attrNameLst>
                                          <p:attrName>ppt_y</p:attrName>
                                        </p:attrNameLst>
                                      </p:cBhvr>
                                      <p:tavLst>
                                        <p:tav tm="0">
                                          <p:val>
                                            <p:strVal val="ppt_y"/>
                                          </p:val>
                                        </p:tav>
                                        <p:tav tm="100000">
                                          <p:val>
                                            <p:strVal val="0-ppt_h/2"/>
                                          </p:val>
                                        </p:tav>
                                      </p:tavLst>
                                    </p:anim>
                                    <p:set>
                                      <p:cBhvr>
                                        <p:cTn id="33" dur="1" fill="hold">
                                          <p:stCondLst>
                                            <p:cond delay="499"/>
                                          </p:stCondLst>
                                        </p:cTn>
                                        <p:tgtEl>
                                          <p:spTgt spid="15"/>
                                        </p:tgtEl>
                                        <p:attrNameLst>
                                          <p:attrName>style.visibility</p:attrName>
                                        </p:attrNameLst>
                                      </p:cBhvr>
                                      <p:to>
                                        <p:strVal val="hidden"/>
                                      </p:to>
                                    </p:set>
                                  </p:childTnLst>
                                </p:cTn>
                              </p:par>
                              <p:par>
                                <p:cTn id="34" presetID="10" presetClass="exit" presetSubtype="0" fill="hold" grpId="1" nodeType="withEffect">
                                  <p:stCondLst>
                                    <p:cond delay="0"/>
                                  </p:stCondLst>
                                  <p:childTnLst>
                                    <p:animEffect transition="out" filter="fade">
                                      <p:cBhvr>
                                        <p:cTn id="35" dur="300"/>
                                        <p:tgtEl>
                                          <p:spTgt spid="22"/>
                                        </p:tgtEl>
                                      </p:cBhvr>
                                    </p:animEffect>
                                    <p:set>
                                      <p:cBhvr>
                                        <p:cTn id="36" dur="1" fill="hold">
                                          <p:stCondLst>
                                            <p:cond delay="299"/>
                                          </p:stCondLst>
                                        </p:cTn>
                                        <p:tgtEl>
                                          <p:spTgt spid="2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22" grpId="0" animBg="1"/>
      <p:bldP spid="22" grpId="1" animBg="1"/>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3" name="Group 22"/>
          <p:cNvGrpSpPr/>
          <p:nvPr/>
        </p:nvGrpSpPr>
        <p:grpSpPr>
          <a:xfrm>
            <a:off x="268442" y="2961275"/>
            <a:ext cx="4478526" cy="1106453"/>
            <a:chOff x="4635160" y="1619016"/>
            <a:chExt cx="1526849" cy="2936161"/>
          </a:xfrm>
          <a:solidFill>
            <a:schemeClr val="tx1">
              <a:lumMod val="75000"/>
              <a:lumOff val="25000"/>
            </a:schemeClr>
          </a:solidFill>
        </p:grpSpPr>
        <p:sp>
          <p:nvSpPr>
            <p:cNvPr id="24" name="Rectangle 23"/>
            <p:cNvSpPr/>
            <p:nvPr/>
          </p:nvSpPr>
          <p:spPr>
            <a:xfrm>
              <a:off x="4635160" y="1619016"/>
              <a:ext cx="1526849" cy="2936161"/>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25" name="TextBox 24"/>
            <p:cNvSpPr txBox="1"/>
            <p:nvPr/>
          </p:nvSpPr>
          <p:spPr>
            <a:xfrm>
              <a:off x="4696836" y="1755945"/>
              <a:ext cx="1410611" cy="2639137"/>
            </a:xfrm>
            <a:prstGeom prst="rect">
              <a:avLst/>
            </a:prstGeom>
            <a:grpFill/>
          </p:spPr>
          <p:txBody>
            <a:bodyPr wrap="square" rtlCol="0" anchor="ctr">
              <a:noAutofit/>
            </a:bodyPr>
            <a:lstStyle/>
            <a:p>
              <a:r>
                <a:rPr lang="en-US" sz="1200" dirty="0">
                  <a:solidFill>
                    <a:srgbClr val="FFFFFF"/>
                  </a:solidFill>
                  <a:latin typeface="Courier"/>
                  <a:cs typeface="Courier"/>
                </a:rPr>
                <a:t>&lt;tweet&gt;</a:t>
              </a:r>
              <a:endParaRPr lang="en-PH" sz="1200" dirty="0">
                <a:solidFill>
                  <a:srgbClr val="FFFFFF"/>
                </a:solidFill>
                <a:latin typeface="Courier"/>
                <a:cs typeface="Courier"/>
              </a:endParaRPr>
            </a:p>
            <a:p>
              <a:r>
                <a:rPr lang="en-US" sz="1200" dirty="0" err="1">
                  <a:solidFill>
                    <a:srgbClr val="FFFFFF"/>
                  </a:solidFill>
                  <a:latin typeface="Courier"/>
                  <a:cs typeface="Courier"/>
                </a:rPr>
                <a:t>Kailangan</a:t>
              </a:r>
              <a:r>
                <a:rPr lang="en-US" sz="1200" dirty="0">
                  <a:solidFill>
                    <a:srgbClr val="FFFFFF"/>
                  </a:solidFill>
                  <a:latin typeface="Courier"/>
                  <a:cs typeface="Courier"/>
                </a:rPr>
                <a:t> </a:t>
              </a:r>
              <a:r>
                <a:rPr lang="en-US" sz="1200" dirty="0" err="1">
                  <a:solidFill>
                    <a:srgbClr val="FFFFFF"/>
                  </a:solidFill>
                  <a:latin typeface="Courier"/>
                  <a:cs typeface="Courier"/>
                </a:rPr>
                <a:t>na</a:t>
              </a:r>
              <a:r>
                <a:rPr lang="en-US" sz="1200" dirty="0">
                  <a:solidFill>
                    <a:srgbClr val="FFFFFF"/>
                  </a:solidFill>
                  <a:latin typeface="Courier"/>
                  <a:cs typeface="Courier"/>
                </a:rPr>
                <a:t> </a:t>
              </a:r>
              <a:r>
                <a:rPr lang="en-US" sz="1200" dirty="0" err="1">
                  <a:solidFill>
                    <a:srgbClr val="FFFFFF"/>
                  </a:solidFill>
                  <a:latin typeface="Courier"/>
                  <a:cs typeface="Courier"/>
                </a:rPr>
                <a:t>talaga</a:t>
              </a:r>
              <a:r>
                <a:rPr lang="en-US" sz="1200" dirty="0">
                  <a:solidFill>
                    <a:srgbClr val="FFFFFF"/>
                  </a:solidFill>
                  <a:latin typeface="Courier"/>
                  <a:cs typeface="Courier"/>
                </a:rPr>
                <a:t> ng military efforts </a:t>
              </a:r>
              <a:r>
                <a:rPr lang="en-US" sz="1200" dirty="0" err="1">
                  <a:solidFill>
                    <a:srgbClr val="FFFFFF"/>
                  </a:solidFill>
                  <a:latin typeface="Courier"/>
                  <a:cs typeface="Courier"/>
                </a:rPr>
                <a:t>sa</a:t>
              </a:r>
              <a:r>
                <a:rPr lang="en-US" sz="1200" dirty="0">
                  <a:solidFill>
                    <a:srgbClr val="FFFFFF"/>
                  </a:solidFill>
                  <a:latin typeface="Courier"/>
                  <a:cs typeface="Courier"/>
                </a:rPr>
                <a:t> most part of Leyte. </a:t>
              </a:r>
              <a:r>
                <a:rPr lang="en-US" sz="1200" dirty="0" err="1">
                  <a:solidFill>
                    <a:srgbClr val="FFFFFF"/>
                  </a:solidFill>
                  <a:latin typeface="Courier"/>
                  <a:cs typeface="Courier"/>
                </a:rPr>
                <a:t>Nagkakagulo</a:t>
              </a:r>
              <a:r>
                <a:rPr lang="en-US" sz="1200" dirty="0">
                  <a:solidFill>
                    <a:srgbClr val="FFFFFF"/>
                  </a:solidFill>
                  <a:latin typeface="Courier"/>
                  <a:cs typeface="Courier"/>
                </a:rPr>
                <a:t> </a:t>
              </a:r>
              <a:r>
                <a:rPr lang="en-US" sz="1200" dirty="0" err="1">
                  <a:solidFill>
                    <a:srgbClr val="FFFFFF"/>
                  </a:solidFill>
                  <a:latin typeface="Courier"/>
                  <a:cs typeface="Courier"/>
                </a:rPr>
                <a:t>na.</a:t>
              </a:r>
              <a:endParaRPr lang="en-PH" sz="1200" dirty="0">
                <a:solidFill>
                  <a:srgbClr val="FFFFFF"/>
                </a:solidFill>
                <a:latin typeface="Courier"/>
                <a:cs typeface="Courier"/>
              </a:endParaRPr>
            </a:p>
            <a:p>
              <a:r>
                <a:rPr lang="en-US" sz="1200" dirty="0">
                  <a:solidFill>
                    <a:srgbClr val="FFFFFF"/>
                  </a:solidFill>
                  <a:latin typeface="Courier"/>
                  <a:cs typeface="Courier"/>
                </a:rPr>
                <a:t>&lt;/tweet</a:t>
              </a:r>
              <a:r>
                <a:rPr lang="en-US" sz="1200" dirty="0" smtClean="0">
                  <a:solidFill>
                    <a:srgbClr val="FFFFFF"/>
                  </a:solidFill>
                  <a:latin typeface="Courier"/>
                  <a:cs typeface="Courier"/>
                </a:rPr>
                <a:t>&gt;</a:t>
              </a:r>
              <a:endParaRPr lang="en-PH" sz="1200" dirty="0">
                <a:solidFill>
                  <a:srgbClr val="FFFFFF"/>
                </a:solidFill>
                <a:latin typeface="Courier"/>
                <a:cs typeface="Courier"/>
              </a:endParaRPr>
            </a:p>
          </p:txBody>
        </p:sp>
      </p:grpSp>
      <p:pic>
        <p:nvPicPr>
          <p:cNvPr id="2" name="Picture 1" descr="Arki.png"/>
          <p:cNvPicPr>
            <a:picLocks noChangeAspect="1"/>
          </p:cNvPicPr>
          <p:nvPr/>
        </p:nvPicPr>
        <p:blipFill rotWithShape="1">
          <a:blip r:embed="rId4">
            <a:extLst>
              <a:ext uri="{28A0092B-C50C-407E-A947-70E740481C1C}">
                <a14:useLocalDpi xmlns:a14="http://schemas.microsoft.com/office/drawing/2010/main" val="0"/>
              </a:ext>
            </a:extLst>
          </a:blip>
          <a:srcRect l="1723" t="1840" r="1904" b="2200"/>
          <a:stretch/>
        </p:blipFill>
        <p:spPr>
          <a:xfrm>
            <a:off x="4948994" y="142105"/>
            <a:ext cx="3991746" cy="4831536"/>
          </a:xfrm>
          <a:prstGeom prst="rect">
            <a:avLst/>
          </a:prstGeom>
        </p:spPr>
      </p:pic>
      <p:grpSp>
        <p:nvGrpSpPr>
          <p:cNvPr id="15" name="Group 14"/>
          <p:cNvGrpSpPr/>
          <p:nvPr/>
        </p:nvGrpSpPr>
        <p:grpSpPr>
          <a:xfrm>
            <a:off x="267019" y="908126"/>
            <a:ext cx="4478526" cy="1951718"/>
            <a:chOff x="4635160" y="1619016"/>
            <a:chExt cx="1526849" cy="2936161"/>
          </a:xfrm>
          <a:solidFill>
            <a:schemeClr val="tx1">
              <a:lumMod val="75000"/>
              <a:lumOff val="25000"/>
            </a:schemeClr>
          </a:solidFill>
        </p:grpSpPr>
        <p:sp>
          <p:nvSpPr>
            <p:cNvPr id="16" name="Rectangle 15"/>
            <p:cNvSpPr/>
            <p:nvPr/>
          </p:nvSpPr>
          <p:spPr>
            <a:xfrm>
              <a:off x="4635160" y="1619016"/>
              <a:ext cx="1526849" cy="2936161"/>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18" name="TextBox 17"/>
            <p:cNvSpPr txBox="1"/>
            <p:nvPr/>
          </p:nvSpPr>
          <p:spPr>
            <a:xfrm>
              <a:off x="4696836" y="1774016"/>
              <a:ext cx="1410611" cy="2639138"/>
            </a:xfrm>
            <a:prstGeom prst="rect">
              <a:avLst/>
            </a:prstGeom>
            <a:grpFill/>
          </p:spPr>
          <p:txBody>
            <a:bodyPr wrap="square" rtlCol="0" anchor="ctr">
              <a:noAutofit/>
            </a:bodyPr>
            <a:lstStyle/>
            <a:p>
              <a:pPr algn="ctr">
                <a:lnSpc>
                  <a:spcPct val="90000"/>
                </a:lnSpc>
              </a:pPr>
              <a:r>
                <a:rPr lang="en-US" b="1" i="1" dirty="0" smtClean="0">
                  <a:solidFill>
                    <a:srgbClr val="FFFFFF"/>
                  </a:solidFill>
                  <a:latin typeface="Roboto Condensed Regular"/>
                  <a:cs typeface="Roboto Condensed Regular"/>
                </a:rPr>
                <a:t>TEXT NORMALIZER</a:t>
              </a:r>
              <a:endParaRPr lang="en-US" dirty="0" smtClean="0">
                <a:solidFill>
                  <a:srgbClr val="FFFFFF"/>
                </a:solidFill>
                <a:latin typeface="Roboto Condensed Regular"/>
                <a:cs typeface="Roboto Condensed Regular"/>
              </a:endParaRPr>
            </a:p>
            <a:p>
              <a:pPr algn="ctr">
                <a:lnSpc>
                  <a:spcPct val="90000"/>
                </a:lnSpc>
              </a:pPr>
              <a:r>
                <a:rPr lang="en-US" dirty="0" smtClean="0">
                  <a:solidFill>
                    <a:srgbClr val="FFFFFF"/>
                  </a:solidFill>
                  <a:latin typeface="Roboto Condensed Regular"/>
                  <a:cs typeface="Roboto Condensed Regular"/>
                </a:rPr>
                <a:t>This </a:t>
              </a:r>
              <a:r>
                <a:rPr lang="en-US" dirty="0">
                  <a:solidFill>
                    <a:srgbClr val="FFFFFF"/>
                  </a:solidFill>
                  <a:latin typeface="Roboto Condensed Regular"/>
                  <a:cs typeface="Roboto Condensed Regular"/>
                </a:rPr>
                <a:t>sub-module handles the conversion of TXTSPK words to its full-word format as well as the removal of </a:t>
              </a:r>
              <a:r>
                <a:rPr lang="en-PH" dirty="0">
                  <a:solidFill>
                    <a:srgbClr val="FFFFFF"/>
                  </a:solidFill>
                  <a:latin typeface="Roboto Condensed Regular"/>
                  <a:cs typeface="Roboto Condensed Regular"/>
                </a:rPr>
                <a:t>emoticons, links, and hashtags for the uniformity and consistency of the extracted </a:t>
              </a:r>
              <a:r>
                <a:rPr lang="en-PH" dirty="0" smtClean="0">
                  <a:solidFill>
                    <a:srgbClr val="FFFFFF"/>
                  </a:solidFill>
                  <a:latin typeface="Roboto Condensed Regular"/>
                  <a:cs typeface="Roboto Condensed Regular"/>
                </a:rPr>
                <a:t>information. </a:t>
              </a:r>
              <a:endParaRPr lang="en-PH" b="1" dirty="0">
                <a:solidFill>
                  <a:srgbClr val="FFFFFF"/>
                </a:solidFill>
                <a:latin typeface="Roboto Condensed Regular"/>
                <a:cs typeface="Roboto Condensed Regular"/>
              </a:endParaRPr>
            </a:p>
          </p:txBody>
        </p:sp>
      </p:grpSp>
      <p:sp>
        <p:nvSpPr>
          <p:cNvPr id="20" name="Rectangle 19"/>
          <p:cNvSpPr/>
          <p:nvPr/>
        </p:nvSpPr>
        <p:spPr>
          <a:xfrm>
            <a:off x="0" y="-38"/>
            <a:ext cx="4948994" cy="908162"/>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grpSp>
        <p:nvGrpSpPr>
          <p:cNvPr id="11" name="Group 10"/>
          <p:cNvGrpSpPr/>
          <p:nvPr/>
        </p:nvGrpSpPr>
        <p:grpSpPr>
          <a:xfrm>
            <a:off x="267019" y="371600"/>
            <a:ext cx="4478526" cy="536524"/>
            <a:chOff x="1153673" y="959571"/>
            <a:chExt cx="6765636" cy="536524"/>
          </a:xfrm>
          <a:solidFill>
            <a:srgbClr val="E40093"/>
          </a:solidFill>
        </p:grpSpPr>
        <p:sp>
          <p:nvSpPr>
            <p:cNvPr id="13" name="Rectangle 12"/>
            <p:cNvSpPr/>
            <p:nvPr/>
          </p:nvSpPr>
          <p:spPr>
            <a:xfrm>
              <a:off x="1153673" y="959571"/>
              <a:ext cx="6765636" cy="536524"/>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14" name="TextBox 13"/>
            <p:cNvSpPr txBox="1"/>
            <p:nvPr/>
          </p:nvSpPr>
          <p:spPr>
            <a:xfrm>
              <a:off x="1291868" y="1050346"/>
              <a:ext cx="6455619" cy="369332"/>
            </a:xfrm>
            <a:prstGeom prst="rect">
              <a:avLst/>
            </a:prstGeom>
            <a:noFill/>
          </p:spPr>
          <p:txBody>
            <a:bodyPr wrap="square" rtlCol="0">
              <a:spAutoFit/>
            </a:bodyPr>
            <a:lstStyle/>
            <a:p>
              <a:r>
                <a:rPr lang="en-PH" b="1" dirty="0" smtClean="0">
                  <a:solidFill>
                    <a:schemeClr val="bg1"/>
                  </a:solidFill>
                  <a:latin typeface="Roboto Condensed"/>
                </a:rPr>
                <a:t>PREPROCESSING MODULE</a:t>
              </a:r>
              <a:endParaRPr lang="en-PH" b="1" dirty="0">
                <a:solidFill>
                  <a:schemeClr val="bg1"/>
                </a:solidFill>
                <a:latin typeface="Roboto Condensed"/>
              </a:endParaRPr>
            </a:p>
          </p:txBody>
        </p:sp>
      </p:grpSp>
      <p:sp>
        <p:nvSpPr>
          <p:cNvPr id="10" name="Oval 9"/>
          <p:cNvSpPr/>
          <p:nvPr/>
        </p:nvSpPr>
        <p:spPr>
          <a:xfrm>
            <a:off x="4114081" y="664658"/>
            <a:ext cx="469168" cy="469168"/>
          </a:xfrm>
          <a:prstGeom prst="ellipse">
            <a:avLst/>
          </a:prstGeom>
          <a:solidFill>
            <a:srgbClr val="8021AD"/>
          </a:solidFill>
          <a:ln>
            <a:noFill/>
          </a:ln>
          <a:effectLst>
            <a:outerShdw blurRad="152400" dist="38100" dir="5400000" sx="97000" sy="97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1400" dirty="0" smtClean="0">
                <a:solidFill>
                  <a:schemeClr val="bg1"/>
                </a:solidFill>
                <a:latin typeface="Roboto Condensed Regular"/>
                <a:cs typeface="Roboto Condensed Regular"/>
              </a:rPr>
              <a:t>3</a:t>
            </a:r>
            <a:endParaRPr lang="en-PH" sz="1400" dirty="0">
              <a:solidFill>
                <a:schemeClr val="bg1"/>
              </a:solidFill>
              <a:latin typeface="Roboto Condensed Regular"/>
              <a:cs typeface="Roboto Condensed Regular"/>
            </a:endParaRPr>
          </a:p>
        </p:txBody>
      </p:sp>
      <p:sp>
        <p:nvSpPr>
          <p:cNvPr id="22" name="Rectangle 21"/>
          <p:cNvSpPr/>
          <p:nvPr/>
        </p:nvSpPr>
        <p:spPr>
          <a:xfrm>
            <a:off x="5065042" y="969650"/>
            <a:ext cx="2137371" cy="327090"/>
          </a:xfrm>
          <a:prstGeom prst="rect">
            <a:avLst/>
          </a:prstGeom>
          <a:noFill/>
          <a:ln w="57150" cmpd="sng">
            <a:solidFill>
              <a:srgbClr val="E40093"/>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Tree>
    <p:custDataLst>
      <p:tags r:id="rId1"/>
    </p:custDataLst>
    <p:extLst>
      <p:ext uri="{BB962C8B-B14F-4D97-AF65-F5344CB8AC3E}">
        <p14:creationId xmlns:p14="http://schemas.microsoft.com/office/powerpoint/2010/main" val="104743721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decel="50000"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additive="base">
                                        <p:cTn id="7" dur="500" fill="hold"/>
                                        <p:tgtEl>
                                          <p:spTgt spid="23"/>
                                        </p:tgtEl>
                                        <p:attrNameLst>
                                          <p:attrName>ppt_x</p:attrName>
                                        </p:attrNameLst>
                                      </p:cBhvr>
                                      <p:tavLst>
                                        <p:tav tm="0">
                                          <p:val>
                                            <p:strVal val="#ppt_x"/>
                                          </p:val>
                                        </p:tav>
                                        <p:tav tm="100000">
                                          <p:val>
                                            <p:strVal val="#ppt_x"/>
                                          </p:val>
                                        </p:tav>
                                      </p:tavLst>
                                    </p:anim>
                                    <p:anim calcmode="lin" valueType="num">
                                      <p:cBhvr additive="base">
                                        <p:cTn id="8" dur="500" fill="hold"/>
                                        <p:tgtEl>
                                          <p:spTgt spid="23"/>
                                        </p:tgtEl>
                                        <p:attrNameLst>
                                          <p:attrName>ppt_y</p:attrName>
                                        </p:attrNameLst>
                                      </p:cBhvr>
                                      <p:tavLst>
                                        <p:tav tm="0">
                                          <p:val>
                                            <p:strVal val="0-#ppt_h/2"/>
                                          </p:val>
                                        </p:tav>
                                        <p:tav tm="100000">
                                          <p:val>
                                            <p:strVal val="#ppt_y"/>
                                          </p:val>
                                        </p:tav>
                                      </p:tavLst>
                                    </p:anim>
                                  </p:childTnLst>
                                </p:cTn>
                              </p:par>
                              <p:par>
                                <p:cTn id="9" presetID="2" presetClass="entr" presetSubtype="1" decel="50000" fill="hold" nodeType="withEffect">
                                  <p:stCondLst>
                                    <p:cond delay="1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500" fill="hold"/>
                                        <p:tgtEl>
                                          <p:spTgt spid="15"/>
                                        </p:tgtEl>
                                        <p:attrNameLst>
                                          <p:attrName>ppt_x</p:attrName>
                                        </p:attrNameLst>
                                      </p:cBhvr>
                                      <p:tavLst>
                                        <p:tav tm="0">
                                          <p:val>
                                            <p:strVal val="#ppt_x"/>
                                          </p:val>
                                        </p:tav>
                                        <p:tav tm="100000">
                                          <p:val>
                                            <p:strVal val="#ppt_x"/>
                                          </p:val>
                                        </p:tav>
                                      </p:tavLst>
                                    </p:anim>
                                    <p:anim calcmode="lin" valueType="num">
                                      <p:cBhvr additive="base">
                                        <p:cTn id="12" dur="500" fill="hold"/>
                                        <p:tgtEl>
                                          <p:spTgt spid="15"/>
                                        </p:tgtEl>
                                        <p:attrNameLst>
                                          <p:attrName>ppt_y</p:attrName>
                                        </p:attrNameLst>
                                      </p:cBhvr>
                                      <p:tavLst>
                                        <p:tav tm="0">
                                          <p:val>
                                            <p:strVal val="0-#ppt_h/2"/>
                                          </p:val>
                                        </p:tav>
                                        <p:tav tm="100000">
                                          <p:val>
                                            <p:strVal val="#ppt_y"/>
                                          </p:val>
                                        </p:tav>
                                      </p:tavLst>
                                    </p:anim>
                                  </p:childTnLst>
                                </p:cTn>
                              </p:par>
                              <p:par>
                                <p:cTn id="13" presetID="10" presetClass="entr" presetSubtype="0" fill="hold" grpId="0" nodeType="withEffect">
                                  <p:stCondLst>
                                    <p:cond delay="100"/>
                                  </p:stCondLst>
                                  <p:childTnLst>
                                    <p:set>
                                      <p:cBhvr>
                                        <p:cTn id="14" dur="1" fill="hold">
                                          <p:stCondLst>
                                            <p:cond delay="0"/>
                                          </p:stCondLst>
                                        </p:cTn>
                                        <p:tgtEl>
                                          <p:spTgt spid="22"/>
                                        </p:tgtEl>
                                        <p:attrNameLst>
                                          <p:attrName>style.visibility</p:attrName>
                                        </p:attrNameLst>
                                      </p:cBhvr>
                                      <p:to>
                                        <p:strVal val="visible"/>
                                      </p:to>
                                    </p:set>
                                    <p:animEffect transition="in" filter="fade">
                                      <p:cBhvr>
                                        <p:cTn id="15" dur="500"/>
                                        <p:tgtEl>
                                          <p:spTgt spid="22"/>
                                        </p:tgtEl>
                                      </p:cBhvr>
                                    </p:animEffect>
                                  </p:childTnLst>
                                </p:cTn>
                              </p:par>
                            </p:childTnLst>
                          </p:cTn>
                        </p:par>
                      </p:childTnLst>
                    </p:cTn>
                  </p:par>
                  <p:par>
                    <p:cTn id="16" fill="hold">
                      <p:stCondLst>
                        <p:cond delay="indefinite"/>
                      </p:stCondLst>
                      <p:childTnLst>
                        <p:par>
                          <p:cTn id="17" fill="hold">
                            <p:stCondLst>
                              <p:cond delay="0"/>
                            </p:stCondLst>
                            <p:childTnLst>
                              <p:par>
                                <p:cTn id="18" presetID="2" presetClass="exit" presetSubtype="1" accel="50000" fill="hold" nodeType="clickEffect">
                                  <p:stCondLst>
                                    <p:cond delay="100"/>
                                  </p:stCondLst>
                                  <p:childTnLst>
                                    <p:anim calcmode="lin" valueType="num">
                                      <p:cBhvr additive="base">
                                        <p:cTn id="19" dur="500"/>
                                        <p:tgtEl>
                                          <p:spTgt spid="23"/>
                                        </p:tgtEl>
                                        <p:attrNameLst>
                                          <p:attrName>ppt_x</p:attrName>
                                        </p:attrNameLst>
                                      </p:cBhvr>
                                      <p:tavLst>
                                        <p:tav tm="0">
                                          <p:val>
                                            <p:strVal val="ppt_x"/>
                                          </p:val>
                                        </p:tav>
                                        <p:tav tm="100000">
                                          <p:val>
                                            <p:strVal val="ppt_x"/>
                                          </p:val>
                                        </p:tav>
                                      </p:tavLst>
                                    </p:anim>
                                    <p:anim calcmode="lin" valueType="num">
                                      <p:cBhvr additive="base">
                                        <p:cTn id="20" dur="500"/>
                                        <p:tgtEl>
                                          <p:spTgt spid="23"/>
                                        </p:tgtEl>
                                        <p:attrNameLst>
                                          <p:attrName>ppt_y</p:attrName>
                                        </p:attrNameLst>
                                      </p:cBhvr>
                                      <p:tavLst>
                                        <p:tav tm="0">
                                          <p:val>
                                            <p:strVal val="ppt_y"/>
                                          </p:val>
                                        </p:tav>
                                        <p:tav tm="100000">
                                          <p:val>
                                            <p:strVal val="0-ppt_h/2"/>
                                          </p:val>
                                        </p:tav>
                                      </p:tavLst>
                                    </p:anim>
                                    <p:set>
                                      <p:cBhvr>
                                        <p:cTn id="21" dur="1" fill="hold">
                                          <p:stCondLst>
                                            <p:cond delay="499"/>
                                          </p:stCondLst>
                                        </p:cTn>
                                        <p:tgtEl>
                                          <p:spTgt spid="23"/>
                                        </p:tgtEl>
                                        <p:attrNameLst>
                                          <p:attrName>style.visibility</p:attrName>
                                        </p:attrNameLst>
                                      </p:cBhvr>
                                      <p:to>
                                        <p:strVal val="hidden"/>
                                      </p:to>
                                    </p:set>
                                  </p:childTnLst>
                                </p:cTn>
                              </p:par>
                              <p:par>
                                <p:cTn id="22" presetID="2" presetClass="exit" presetSubtype="1" accel="50000" fill="hold" nodeType="withEffect">
                                  <p:stCondLst>
                                    <p:cond delay="0"/>
                                  </p:stCondLst>
                                  <p:childTnLst>
                                    <p:anim calcmode="lin" valueType="num">
                                      <p:cBhvr additive="base">
                                        <p:cTn id="23" dur="500"/>
                                        <p:tgtEl>
                                          <p:spTgt spid="15"/>
                                        </p:tgtEl>
                                        <p:attrNameLst>
                                          <p:attrName>ppt_x</p:attrName>
                                        </p:attrNameLst>
                                      </p:cBhvr>
                                      <p:tavLst>
                                        <p:tav tm="0">
                                          <p:val>
                                            <p:strVal val="ppt_x"/>
                                          </p:val>
                                        </p:tav>
                                        <p:tav tm="100000">
                                          <p:val>
                                            <p:strVal val="ppt_x"/>
                                          </p:val>
                                        </p:tav>
                                      </p:tavLst>
                                    </p:anim>
                                    <p:anim calcmode="lin" valueType="num">
                                      <p:cBhvr additive="base">
                                        <p:cTn id="24" dur="500"/>
                                        <p:tgtEl>
                                          <p:spTgt spid="15"/>
                                        </p:tgtEl>
                                        <p:attrNameLst>
                                          <p:attrName>ppt_y</p:attrName>
                                        </p:attrNameLst>
                                      </p:cBhvr>
                                      <p:tavLst>
                                        <p:tav tm="0">
                                          <p:val>
                                            <p:strVal val="ppt_y"/>
                                          </p:val>
                                        </p:tav>
                                        <p:tav tm="100000">
                                          <p:val>
                                            <p:strVal val="0-ppt_h/2"/>
                                          </p:val>
                                        </p:tav>
                                      </p:tavLst>
                                    </p:anim>
                                    <p:set>
                                      <p:cBhvr>
                                        <p:cTn id="25" dur="1" fill="hold">
                                          <p:stCondLst>
                                            <p:cond delay="4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2" name="TextBox 1"/>
          <p:cNvSpPr txBox="1"/>
          <p:nvPr/>
        </p:nvSpPr>
        <p:spPr>
          <a:xfrm>
            <a:off x="599774" y="1638172"/>
            <a:ext cx="7924049" cy="1659942"/>
          </a:xfrm>
          <a:prstGeom prst="rect">
            <a:avLst/>
          </a:prstGeom>
          <a:noFill/>
        </p:spPr>
        <p:txBody>
          <a:bodyPr wrap="square" rtlCol="0">
            <a:spAutoFit/>
          </a:bodyPr>
          <a:lstStyle/>
          <a:p>
            <a:pPr algn="ctr">
              <a:lnSpc>
                <a:spcPct val="80000"/>
              </a:lnSpc>
            </a:pPr>
            <a:r>
              <a:rPr lang="en-US" sz="4400" dirty="0" smtClean="0">
                <a:solidFill>
                  <a:schemeClr val="bg1"/>
                </a:solidFill>
                <a:effectLst>
                  <a:outerShdw blurRad="50800" dist="38100" dir="5400000" algn="t" rotWithShape="0">
                    <a:prstClr val="black">
                      <a:alpha val="40000"/>
                    </a:prstClr>
                  </a:outerShdw>
                </a:effectLst>
                <a:latin typeface="Roboto Condensed Regular"/>
                <a:cs typeface="Roboto Condensed Regular"/>
              </a:rPr>
              <a:t>Outline of the</a:t>
            </a:r>
          </a:p>
          <a:p>
            <a:pPr algn="ctr">
              <a:lnSpc>
                <a:spcPct val="80000"/>
              </a:lnSpc>
            </a:pPr>
            <a:r>
              <a:rPr lang="en-US" sz="8000" b="1" dirty="0" smtClean="0">
                <a:solidFill>
                  <a:schemeClr val="bg1"/>
                </a:solidFill>
                <a:effectLst>
                  <a:outerShdw blurRad="50800" dist="38100" dir="5400000" algn="t" rotWithShape="0">
                    <a:prstClr val="black">
                      <a:alpha val="40000"/>
                    </a:prstClr>
                  </a:outerShdw>
                </a:effectLst>
                <a:latin typeface="Roboto Condensed Regular"/>
                <a:cs typeface="Roboto Condensed Regular"/>
              </a:rPr>
              <a:t>PRESENTATION</a:t>
            </a:r>
            <a:endParaRPr lang="en-US" sz="8000" dirty="0">
              <a:solidFill>
                <a:schemeClr val="bg1"/>
              </a:solidFill>
              <a:latin typeface="Roboto Condensed Regular"/>
              <a:ea typeface="Roboto Condensed Bold" pitchFamily="2" charset="0"/>
              <a:cs typeface="Roboto Condensed Regular"/>
            </a:endParaRPr>
          </a:p>
        </p:txBody>
      </p:sp>
    </p:spTree>
    <p:custDataLst>
      <p:tags r:id="rId1"/>
    </p:custDataLst>
    <p:extLst>
      <p:ext uri="{BB962C8B-B14F-4D97-AF65-F5344CB8AC3E}">
        <p14:creationId xmlns:p14="http://schemas.microsoft.com/office/powerpoint/2010/main" val="197068213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3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300"/>
                                        <p:tgtEl>
                                          <p:spTgt spid="2"/>
                                        </p:tgtEl>
                                      </p:cBhvr>
                                    </p:animEffect>
                                    <p:set>
                                      <p:cBhvr>
                                        <p:cTn id="12" dur="1" fill="hold">
                                          <p:stCondLst>
                                            <p:cond delay="2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3" name="Group 22"/>
          <p:cNvGrpSpPr/>
          <p:nvPr/>
        </p:nvGrpSpPr>
        <p:grpSpPr>
          <a:xfrm>
            <a:off x="268442" y="2508293"/>
            <a:ext cx="4478526" cy="1408449"/>
            <a:chOff x="4635160" y="1619016"/>
            <a:chExt cx="1526849" cy="2936161"/>
          </a:xfrm>
          <a:solidFill>
            <a:schemeClr val="tx1">
              <a:lumMod val="75000"/>
              <a:lumOff val="25000"/>
            </a:schemeClr>
          </a:solidFill>
        </p:grpSpPr>
        <p:sp>
          <p:nvSpPr>
            <p:cNvPr id="24" name="Rectangle 23"/>
            <p:cNvSpPr/>
            <p:nvPr/>
          </p:nvSpPr>
          <p:spPr>
            <a:xfrm>
              <a:off x="4635160" y="1619016"/>
              <a:ext cx="1526849" cy="2936161"/>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25" name="TextBox 24"/>
            <p:cNvSpPr txBox="1"/>
            <p:nvPr/>
          </p:nvSpPr>
          <p:spPr>
            <a:xfrm>
              <a:off x="4696836" y="1755945"/>
              <a:ext cx="1410611" cy="2639137"/>
            </a:xfrm>
            <a:prstGeom prst="rect">
              <a:avLst/>
            </a:prstGeom>
            <a:grpFill/>
          </p:spPr>
          <p:txBody>
            <a:bodyPr wrap="square" rtlCol="0" anchor="ctr">
              <a:noAutofit/>
            </a:bodyPr>
            <a:lstStyle/>
            <a:p>
              <a:r>
                <a:rPr lang="en-US" sz="1200" dirty="0">
                  <a:solidFill>
                    <a:srgbClr val="FFFFFF"/>
                  </a:solidFill>
                  <a:latin typeface="Courier"/>
                  <a:cs typeface="Courier"/>
                </a:rPr>
                <a:t>&lt;tweet&gt;</a:t>
              </a:r>
              <a:endParaRPr lang="en-PH" sz="1200" dirty="0">
                <a:solidFill>
                  <a:srgbClr val="FFFFFF"/>
                </a:solidFill>
                <a:latin typeface="Courier"/>
                <a:cs typeface="Courier"/>
              </a:endParaRPr>
            </a:p>
            <a:p>
              <a:r>
                <a:rPr lang="en-US" sz="1200" dirty="0">
                  <a:solidFill>
                    <a:srgbClr val="FFFFFF"/>
                  </a:solidFill>
                  <a:latin typeface="Courier"/>
                  <a:cs typeface="Courier"/>
                </a:rPr>
                <a:t>"</a:t>
              </a:r>
              <a:r>
                <a:rPr lang="en-US" sz="1200" dirty="0" err="1">
                  <a:solidFill>
                    <a:srgbClr val="FFFFFF"/>
                  </a:solidFill>
                  <a:latin typeface="Courier"/>
                  <a:cs typeface="Courier"/>
                </a:rPr>
                <a:t>Kailangan</a:t>
              </a:r>
              <a:r>
                <a:rPr lang="en-US" sz="1200" dirty="0">
                  <a:solidFill>
                    <a:srgbClr val="FFFFFF"/>
                  </a:solidFill>
                  <a:latin typeface="Courier"/>
                  <a:cs typeface="Courier"/>
                </a:rPr>
                <a:t>", "</a:t>
              </a:r>
              <a:r>
                <a:rPr lang="en-US" sz="1200" dirty="0" err="1">
                  <a:solidFill>
                    <a:srgbClr val="FFFFFF"/>
                  </a:solidFill>
                  <a:latin typeface="Courier"/>
                  <a:cs typeface="Courier"/>
                </a:rPr>
                <a:t>na</a:t>
              </a:r>
              <a:r>
                <a:rPr lang="en-US" sz="1200" dirty="0">
                  <a:solidFill>
                    <a:srgbClr val="FFFFFF"/>
                  </a:solidFill>
                  <a:latin typeface="Courier"/>
                  <a:cs typeface="Courier"/>
                </a:rPr>
                <a:t>", "</a:t>
              </a:r>
              <a:r>
                <a:rPr lang="en-US" sz="1200" dirty="0" err="1">
                  <a:solidFill>
                    <a:srgbClr val="FFFFFF"/>
                  </a:solidFill>
                  <a:latin typeface="Courier"/>
                  <a:cs typeface="Courier"/>
                </a:rPr>
                <a:t>talaga</a:t>
              </a:r>
              <a:r>
                <a:rPr lang="en-US" sz="1200" dirty="0">
                  <a:solidFill>
                    <a:srgbClr val="FFFFFF"/>
                  </a:solidFill>
                  <a:latin typeface="Courier"/>
                  <a:cs typeface="Courier"/>
                </a:rPr>
                <a:t>", "ng", "military", "efforts", "</a:t>
              </a:r>
              <a:r>
                <a:rPr lang="en-US" sz="1200" dirty="0" err="1">
                  <a:solidFill>
                    <a:srgbClr val="FFFFFF"/>
                  </a:solidFill>
                  <a:latin typeface="Courier"/>
                  <a:cs typeface="Courier"/>
                </a:rPr>
                <a:t>sa</a:t>
              </a:r>
              <a:r>
                <a:rPr lang="en-US" sz="1200" dirty="0">
                  <a:solidFill>
                    <a:srgbClr val="FFFFFF"/>
                  </a:solidFill>
                  <a:latin typeface="Courier"/>
                  <a:cs typeface="Courier"/>
                </a:rPr>
                <a:t>", "most", "part", "of", "Leyte", ".", "</a:t>
              </a:r>
              <a:r>
                <a:rPr lang="en-US" sz="1200" dirty="0" err="1">
                  <a:solidFill>
                    <a:srgbClr val="FFFFFF"/>
                  </a:solidFill>
                  <a:latin typeface="Courier"/>
                  <a:cs typeface="Courier"/>
                </a:rPr>
                <a:t>Nagkakagulo</a:t>
              </a:r>
              <a:r>
                <a:rPr lang="en-US" sz="1200" dirty="0">
                  <a:solidFill>
                    <a:srgbClr val="FFFFFF"/>
                  </a:solidFill>
                  <a:latin typeface="Courier"/>
                  <a:cs typeface="Courier"/>
                </a:rPr>
                <a:t>", "</a:t>
              </a:r>
              <a:r>
                <a:rPr lang="en-US" sz="1200" dirty="0" err="1">
                  <a:solidFill>
                    <a:srgbClr val="FFFFFF"/>
                  </a:solidFill>
                  <a:latin typeface="Courier"/>
                  <a:cs typeface="Courier"/>
                </a:rPr>
                <a:t>na</a:t>
              </a:r>
              <a:r>
                <a:rPr lang="en-US" sz="1200" dirty="0">
                  <a:solidFill>
                    <a:srgbClr val="FFFFFF"/>
                  </a:solidFill>
                  <a:latin typeface="Courier"/>
                  <a:cs typeface="Courier"/>
                </a:rPr>
                <a:t>", "."</a:t>
              </a:r>
              <a:endParaRPr lang="en-PH" sz="1200" dirty="0">
                <a:solidFill>
                  <a:srgbClr val="FFFFFF"/>
                </a:solidFill>
                <a:latin typeface="Courier"/>
                <a:cs typeface="Courier"/>
              </a:endParaRPr>
            </a:p>
            <a:p>
              <a:r>
                <a:rPr lang="en-US" sz="1200" dirty="0">
                  <a:solidFill>
                    <a:srgbClr val="FFFFFF"/>
                  </a:solidFill>
                  <a:latin typeface="Courier"/>
                  <a:cs typeface="Courier"/>
                </a:rPr>
                <a:t>&lt;/tweet</a:t>
              </a:r>
              <a:r>
                <a:rPr lang="en-US" sz="1200" dirty="0" smtClean="0">
                  <a:solidFill>
                    <a:srgbClr val="FFFFFF"/>
                  </a:solidFill>
                  <a:latin typeface="Courier"/>
                  <a:cs typeface="Courier"/>
                </a:rPr>
                <a:t>&gt;</a:t>
              </a:r>
              <a:endParaRPr lang="en-PH" sz="1200" dirty="0">
                <a:solidFill>
                  <a:srgbClr val="FFFFFF"/>
                </a:solidFill>
                <a:latin typeface="Courier"/>
                <a:cs typeface="Courier"/>
              </a:endParaRPr>
            </a:p>
          </p:txBody>
        </p:sp>
      </p:grpSp>
      <p:pic>
        <p:nvPicPr>
          <p:cNvPr id="2" name="Picture 1" descr="Arki.png"/>
          <p:cNvPicPr>
            <a:picLocks noChangeAspect="1"/>
          </p:cNvPicPr>
          <p:nvPr/>
        </p:nvPicPr>
        <p:blipFill rotWithShape="1">
          <a:blip r:embed="rId4">
            <a:extLst>
              <a:ext uri="{28A0092B-C50C-407E-A947-70E740481C1C}">
                <a14:useLocalDpi xmlns:a14="http://schemas.microsoft.com/office/drawing/2010/main" val="0"/>
              </a:ext>
            </a:extLst>
          </a:blip>
          <a:srcRect l="1723" t="1840" r="1904" b="2200"/>
          <a:stretch/>
        </p:blipFill>
        <p:spPr>
          <a:xfrm>
            <a:off x="4948994" y="142105"/>
            <a:ext cx="3991746" cy="4831536"/>
          </a:xfrm>
          <a:prstGeom prst="rect">
            <a:avLst/>
          </a:prstGeom>
        </p:spPr>
      </p:pic>
      <p:grpSp>
        <p:nvGrpSpPr>
          <p:cNvPr id="15" name="Group 14"/>
          <p:cNvGrpSpPr/>
          <p:nvPr/>
        </p:nvGrpSpPr>
        <p:grpSpPr>
          <a:xfrm>
            <a:off x="267019" y="908126"/>
            <a:ext cx="4478526" cy="1510784"/>
            <a:chOff x="4635160" y="1619016"/>
            <a:chExt cx="1526849" cy="2936161"/>
          </a:xfrm>
          <a:solidFill>
            <a:schemeClr val="tx1">
              <a:lumMod val="75000"/>
              <a:lumOff val="25000"/>
            </a:schemeClr>
          </a:solidFill>
        </p:grpSpPr>
        <p:sp>
          <p:nvSpPr>
            <p:cNvPr id="16" name="Rectangle 15"/>
            <p:cNvSpPr/>
            <p:nvPr/>
          </p:nvSpPr>
          <p:spPr>
            <a:xfrm>
              <a:off x="4635160" y="1619016"/>
              <a:ext cx="1526849" cy="2936161"/>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18" name="TextBox 17"/>
            <p:cNvSpPr txBox="1"/>
            <p:nvPr/>
          </p:nvSpPr>
          <p:spPr>
            <a:xfrm>
              <a:off x="4696836" y="1774016"/>
              <a:ext cx="1410611" cy="2639138"/>
            </a:xfrm>
            <a:prstGeom prst="rect">
              <a:avLst/>
            </a:prstGeom>
            <a:grpFill/>
          </p:spPr>
          <p:txBody>
            <a:bodyPr wrap="square" rtlCol="0" anchor="ctr">
              <a:noAutofit/>
            </a:bodyPr>
            <a:lstStyle/>
            <a:p>
              <a:pPr algn="ctr">
                <a:lnSpc>
                  <a:spcPct val="90000"/>
                </a:lnSpc>
              </a:pPr>
              <a:r>
                <a:rPr lang="en-US" b="1" i="1" dirty="0" smtClean="0">
                  <a:solidFill>
                    <a:srgbClr val="FFFFFF"/>
                  </a:solidFill>
                  <a:latin typeface="Roboto Condensed Regular"/>
                  <a:cs typeface="Roboto Condensed Regular"/>
                </a:rPr>
                <a:t>TOKENIZER</a:t>
              </a:r>
              <a:endParaRPr lang="en-US" dirty="0" smtClean="0">
                <a:solidFill>
                  <a:srgbClr val="FFFFFF"/>
                </a:solidFill>
                <a:latin typeface="Roboto Condensed Regular"/>
                <a:cs typeface="Roboto Condensed Regular"/>
              </a:endParaRPr>
            </a:p>
            <a:p>
              <a:pPr algn="ctr">
                <a:lnSpc>
                  <a:spcPct val="90000"/>
                </a:lnSpc>
              </a:pPr>
              <a:r>
                <a:rPr lang="en-US" dirty="0">
                  <a:solidFill>
                    <a:srgbClr val="FFFFFF"/>
                  </a:solidFill>
                  <a:latin typeface="Roboto Condensed Regular"/>
                  <a:cs typeface="Roboto Condensed Regular"/>
                </a:rPr>
                <a:t>This sub-module will split the input into individual tokens which will be used for the subsequent sub-</a:t>
              </a:r>
              <a:r>
                <a:rPr lang="en-US" dirty="0" smtClean="0">
                  <a:solidFill>
                    <a:srgbClr val="FFFFFF"/>
                  </a:solidFill>
                  <a:latin typeface="Roboto Condensed Regular"/>
                  <a:cs typeface="Roboto Condensed Regular"/>
                </a:rPr>
                <a:t>modules</a:t>
              </a:r>
              <a:r>
                <a:rPr lang="en-PH" dirty="0" smtClean="0">
                  <a:solidFill>
                    <a:srgbClr val="FFFFFF"/>
                  </a:solidFill>
                  <a:latin typeface="Roboto Condensed Regular"/>
                  <a:cs typeface="Roboto Condensed Regular"/>
                </a:rPr>
                <a:t>.</a:t>
              </a:r>
              <a:endParaRPr lang="en-PH" b="1" dirty="0">
                <a:solidFill>
                  <a:srgbClr val="FFFFFF"/>
                </a:solidFill>
                <a:latin typeface="Roboto Condensed Regular"/>
                <a:cs typeface="Roboto Condensed Regular"/>
              </a:endParaRPr>
            </a:p>
          </p:txBody>
        </p:sp>
      </p:grpSp>
      <p:sp>
        <p:nvSpPr>
          <p:cNvPr id="20" name="Rectangle 19"/>
          <p:cNvSpPr/>
          <p:nvPr/>
        </p:nvSpPr>
        <p:spPr>
          <a:xfrm>
            <a:off x="0" y="-38"/>
            <a:ext cx="4948994" cy="908162"/>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grpSp>
        <p:nvGrpSpPr>
          <p:cNvPr id="11" name="Group 10"/>
          <p:cNvGrpSpPr/>
          <p:nvPr/>
        </p:nvGrpSpPr>
        <p:grpSpPr>
          <a:xfrm>
            <a:off x="267019" y="371600"/>
            <a:ext cx="4478526" cy="536524"/>
            <a:chOff x="1153673" y="959571"/>
            <a:chExt cx="6765636" cy="536524"/>
          </a:xfrm>
          <a:solidFill>
            <a:srgbClr val="E40093"/>
          </a:solidFill>
        </p:grpSpPr>
        <p:sp>
          <p:nvSpPr>
            <p:cNvPr id="13" name="Rectangle 12"/>
            <p:cNvSpPr/>
            <p:nvPr/>
          </p:nvSpPr>
          <p:spPr>
            <a:xfrm>
              <a:off x="1153673" y="959571"/>
              <a:ext cx="6765636" cy="536524"/>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14" name="TextBox 13"/>
            <p:cNvSpPr txBox="1"/>
            <p:nvPr/>
          </p:nvSpPr>
          <p:spPr>
            <a:xfrm>
              <a:off x="1291868" y="1050346"/>
              <a:ext cx="6455619" cy="369332"/>
            </a:xfrm>
            <a:prstGeom prst="rect">
              <a:avLst/>
            </a:prstGeom>
            <a:noFill/>
          </p:spPr>
          <p:txBody>
            <a:bodyPr wrap="square" rtlCol="0">
              <a:spAutoFit/>
            </a:bodyPr>
            <a:lstStyle/>
            <a:p>
              <a:r>
                <a:rPr lang="en-PH" b="1" dirty="0" smtClean="0">
                  <a:solidFill>
                    <a:schemeClr val="bg1"/>
                  </a:solidFill>
                  <a:latin typeface="Roboto Condensed"/>
                </a:rPr>
                <a:t>PREPROCESSING MODULE</a:t>
              </a:r>
              <a:endParaRPr lang="en-PH" b="1" dirty="0">
                <a:solidFill>
                  <a:schemeClr val="bg1"/>
                </a:solidFill>
                <a:latin typeface="Roboto Condensed"/>
              </a:endParaRPr>
            </a:p>
          </p:txBody>
        </p:sp>
      </p:grpSp>
      <p:sp>
        <p:nvSpPr>
          <p:cNvPr id="10" name="Oval 9"/>
          <p:cNvSpPr/>
          <p:nvPr/>
        </p:nvSpPr>
        <p:spPr>
          <a:xfrm>
            <a:off x="4114081" y="664658"/>
            <a:ext cx="469168" cy="469168"/>
          </a:xfrm>
          <a:prstGeom prst="ellipse">
            <a:avLst/>
          </a:prstGeom>
          <a:solidFill>
            <a:srgbClr val="8021AD"/>
          </a:solidFill>
          <a:ln>
            <a:noFill/>
          </a:ln>
          <a:effectLst>
            <a:outerShdw blurRad="152400" dist="38100" dir="5400000" sx="97000" sy="97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1400" dirty="0" smtClean="0">
                <a:solidFill>
                  <a:schemeClr val="bg1"/>
                </a:solidFill>
                <a:latin typeface="Roboto Condensed Regular"/>
                <a:cs typeface="Roboto Condensed Regular"/>
              </a:rPr>
              <a:t>3</a:t>
            </a:r>
            <a:endParaRPr lang="en-PH" sz="1400" dirty="0">
              <a:solidFill>
                <a:schemeClr val="bg1"/>
              </a:solidFill>
              <a:latin typeface="Roboto Condensed Regular"/>
              <a:cs typeface="Roboto Condensed Regular"/>
            </a:endParaRPr>
          </a:p>
        </p:txBody>
      </p:sp>
      <p:sp>
        <p:nvSpPr>
          <p:cNvPr id="22" name="Rectangle 21"/>
          <p:cNvSpPr/>
          <p:nvPr/>
        </p:nvSpPr>
        <p:spPr>
          <a:xfrm>
            <a:off x="5065042" y="969650"/>
            <a:ext cx="2137371" cy="327090"/>
          </a:xfrm>
          <a:prstGeom prst="rect">
            <a:avLst/>
          </a:prstGeom>
          <a:noFill/>
          <a:ln w="57150" cmpd="sng">
            <a:solidFill>
              <a:srgbClr val="E40093"/>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Tree>
    <p:custDataLst>
      <p:tags r:id="rId1"/>
    </p:custDataLst>
    <p:extLst>
      <p:ext uri="{BB962C8B-B14F-4D97-AF65-F5344CB8AC3E}">
        <p14:creationId xmlns:p14="http://schemas.microsoft.com/office/powerpoint/2010/main" val="236655856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50000" fill="hold" nodeType="with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additive="base">
                                        <p:cTn id="7" dur="500" fill="hold"/>
                                        <p:tgtEl>
                                          <p:spTgt spid="23"/>
                                        </p:tgtEl>
                                        <p:attrNameLst>
                                          <p:attrName>ppt_x</p:attrName>
                                        </p:attrNameLst>
                                      </p:cBhvr>
                                      <p:tavLst>
                                        <p:tav tm="0">
                                          <p:val>
                                            <p:strVal val="#ppt_x"/>
                                          </p:val>
                                        </p:tav>
                                        <p:tav tm="100000">
                                          <p:val>
                                            <p:strVal val="#ppt_x"/>
                                          </p:val>
                                        </p:tav>
                                      </p:tavLst>
                                    </p:anim>
                                    <p:anim calcmode="lin" valueType="num">
                                      <p:cBhvr additive="base">
                                        <p:cTn id="8" dur="500" fill="hold"/>
                                        <p:tgtEl>
                                          <p:spTgt spid="23"/>
                                        </p:tgtEl>
                                        <p:attrNameLst>
                                          <p:attrName>ppt_y</p:attrName>
                                        </p:attrNameLst>
                                      </p:cBhvr>
                                      <p:tavLst>
                                        <p:tav tm="0">
                                          <p:val>
                                            <p:strVal val="0-#ppt_h/2"/>
                                          </p:val>
                                        </p:tav>
                                        <p:tav tm="100000">
                                          <p:val>
                                            <p:strVal val="#ppt_y"/>
                                          </p:val>
                                        </p:tav>
                                      </p:tavLst>
                                    </p:anim>
                                  </p:childTnLst>
                                </p:cTn>
                              </p:par>
                              <p:par>
                                <p:cTn id="9" presetID="2" presetClass="entr" presetSubtype="1" decel="50000" fill="hold" nodeType="withEffect">
                                  <p:stCondLst>
                                    <p:cond delay="1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500" fill="hold"/>
                                        <p:tgtEl>
                                          <p:spTgt spid="15"/>
                                        </p:tgtEl>
                                        <p:attrNameLst>
                                          <p:attrName>ppt_x</p:attrName>
                                        </p:attrNameLst>
                                      </p:cBhvr>
                                      <p:tavLst>
                                        <p:tav tm="0">
                                          <p:val>
                                            <p:strVal val="#ppt_x"/>
                                          </p:val>
                                        </p:tav>
                                        <p:tav tm="100000">
                                          <p:val>
                                            <p:strVal val="#ppt_x"/>
                                          </p:val>
                                        </p:tav>
                                      </p:tavLst>
                                    </p:anim>
                                    <p:anim calcmode="lin" valueType="num">
                                      <p:cBhvr additive="base">
                                        <p:cTn id="12" dur="500" fill="hold"/>
                                        <p:tgtEl>
                                          <p:spTgt spid="15"/>
                                        </p:tgtEl>
                                        <p:attrNameLst>
                                          <p:attrName>ppt_y</p:attrName>
                                        </p:attrNameLst>
                                      </p:cBhvr>
                                      <p:tavLst>
                                        <p:tav tm="0">
                                          <p:val>
                                            <p:strVal val="0-#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xit" presetSubtype="1" accel="50000" fill="hold" nodeType="clickEffect">
                                  <p:stCondLst>
                                    <p:cond delay="100"/>
                                  </p:stCondLst>
                                  <p:childTnLst>
                                    <p:anim calcmode="lin" valueType="num">
                                      <p:cBhvr additive="base">
                                        <p:cTn id="16" dur="500"/>
                                        <p:tgtEl>
                                          <p:spTgt spid="23"/>
                                        </p:tgtEl>
                                        <p:attrNameLst>
                                          <p:attrName>ppt_x</p:attrName>
                                        </p:attrNameLst>
                                      </p:cBhvr>
                                      <p:tavLst>
                                        <p:tav tm="0">
                                          <p:val>
                                            <p:strVal val="ppt_x"/>
                                          </p:val>
                                        </p:tav>
                                        <p:tav tm="100000">
                                          <p:val>
                                            <p:strVal val="ppt_x"/>
                                          </p:val>
                                        </p:tav>
                                      </p:tavLst>
                                    </p:anim>
                                    <p:anim calcmode="lin" valueType="num">
                                      <p:cBhvr additive="base">
                                        <p:cTn id="17" dur="500"/>
                                        <p:tgtEl>
                                          <p:spTgt spid="23"/>
                                        </p:tgtEl>
                                        <p:attrNameLst>
                                          <p:attrName>ppt_y</p:attrName>
                                        </p:attrNameLst>
                                      </p:cBhvr>
                                      <p:tavLst>
                                        <p:tav tm="0">
                                          <p:val>
                                            <p:strVal val="ppt_y"/>
                                          </p:val>
                                        </p:tav>
                                        <p:tav tm="100000">
                                          <p:val>
                                            <p:strVal val="0-ppt_h/2"/>
                                          </p:val>
                                        </p:tav>
                                      </p:tavLst>
                                    </p:anim>
                                    <p:set>
                                      <p:cBhvr>
                                        <p:cTn id="18" dur="1" fill="hold">
                                          <p:stCondLst>
                                            <p:cond delay="499"/>
                                          </p:stCondLst>
                                        </p:cTn>
                                        <p:tgtEl>
                                          <p:spTgt spid="23"/>
                                        </p:tgtEl>
                                        <p:attrNameLst>
                                          <p:attrName>style.visibility</p:attrName>
                                        </p:attrNameLst>
                                      </p:cBhvr>
                                      <p:to>
                                        <p:strVal val="hidden"/>
                                      </p:to>
                                    </p:set>
                                  </p:childTnLst>
                                </p:cTn>
                              </p:par>
                              <p:par>
                                <p:cTn id="19" presetID="2" presetClass="exit" presetSubtype="1" accel="50000" fill="hold" nodeType="withEffect">
                                  <p:stCondLst>
                                    <p:cond delay="0"/>
                                  </p:stCondLst>
                                  <p:childTnLst>
                                    <p:anim calcmode="lin" valueType="num">
                                      <p:cBhvr additive="base">
                                        <p:cTn id="20" dur="500"/>
                                        <p:tgtEl>
                                          <p:spTgt spid="15"/>
                                        </p:tgtEl>
                                        <p:attrNameLst>
                                          <p:attrName>ppt_x</p:attrName>
                                        </p:attrNameLst>
                                      </p:cBhvr>
                                      <p:tavLst>
                                        <p:tav tm="0">
                                          <p:val>
                                            <p:strVal val="ppt_x"/>
                                          </p:val>
                                        </p:tav>
                                        <p:tav tm="100000">
                                          <p:val>
                                            <p:strVal val="ppt_x"/>
                                          </p:val>
                                        </p:tav>
                                      </p:tavLst>
                                    </p:anim>
                                    <p:anim calcmode="lin" valueType="num">
                                      <p:cBhvr additive="base">
                                        <p:cTn id="21" dur="500"/>
                                        <p:tgtEl>
                                          <p:spTgt spid="15"/>
                                        </p:tgtEl>
                                        <p:attrNameLst>
                                          <p:attrName>ppt_y</p:attrName>
                                        </p:attrNameLst>
                                      </p:cBhvr>
                                      <p:tavLst>
                                        <p:tav tm="0">
                                          <p:val>
                                            <p:strVal val="ppt_y"/>
                                          </p:val>
                                        </p:tav>
                                        <p:tav tm="100000">
                                          <p:val>
                                            <p:strVal val="0-ppt_h/2"/>
                                          </p:val>
                                        </p:tav>
                                      </p:tavLst>
                                    </p:anim>
                                    <p:set>
                                      <p:cBhvr>
                                        <p:cTn id="22" dur="1" fill="hold">
                                          <p:stCondLst>
                                            <p:cond delay="4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3" name="Group 22"/>
          <p:cNvGrpSpPr/>
          <p:nvPr/>
        </p:nvGrpSpPr>
        <p:grpSpPr>
          <a:xfrm>
            <a:off x="268442" y="3041213"/>
            <a:ext cx="4478526" cy="1675912"/>
            <a:chOff x="4635160" y="1619016"/>
            <a:chExt cx="1526849" cy="2936161"/>
          </a:xfrm>
          <a:solidFill>
            <a:schemeClr val="tx1">
              <a:lumMod val="75000"/>
              <a:lumOff val="25000"/>
            </a:schemeClr>
          </a:solidFill>
        </p:grpSpPr>
        <p:sp>
          <p:nvSpPr>
            <p:cNvPr id="24" name="Rectangle 23"/>
            <p:cNvSpPr/>
            <p:nvPr/>
          </p:nvSpPr>
          <p:spPr>
            <a:xfrm>
              <a:off x="4635160" y="1619016"/>
              <a:ext cx="1526849" cy="2936161"/>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25" name="TextBox 24"/>
            <p:cNvSpPr txBox="1"/>
            <p:nvPr/>
          </p:nvSpPr>
          <p:spPr>
            <a:xfrm>
              <a:off x="4696836" y="1755945"/>
              <a:ext cx="1410611" cy="2639137"/>
            </a:xfrm>
            <a:prstGeom prst="rect">
              <a:avLst/>
            </a:prstGeom>
            <a:grpFill/>
          </p:spPr>
          <p:txBody>
            <a:bodyPr wrap="square" rtlCol="0" anchor="ctr">
              <a:noAutofit/>
            </a:bodyPr>
            <a:lstStyle/>
            <a:p>
              <a:r>
                <a:rPr lang="en-PH" sz="1200" dirty="0">
                  <a:solidFill>
                    <a:srgbClr val="FFFFFF"/>
                  </a:solidFill>
                  <a:latin typeface="Courier"/>
                  <a:cs typeface="Courier"/>
                </a:rPr>
                <a:t>&lt;tweet&gt;</a:t>
              </a:r>
            </a:p>
            <a:p>
              <a:r>
                <a:rPr lang="en-PH" sz="1200" dirty="0">
                  <a:solidFill>
                    <a:srgbClr val="FFFFFF"/>
                  </a:solidFill>
                  <a:latin typeface="Courier"/>
                  <a:cs typeface="Courier"/>
                </a:rPr>
                <a:t>"Kailangan_VOTF", "na_NA", "talaga_IRIA", "ng_NA", "military_NCOM", "efforts_NNS", "sa_NCOM", "most_JJS", "part_JJ", "of_IN", "Leyte_NPRO", "._PSNS", "Nagkakagulo", "na_NA", "._</a:t>
              </a:r>
              <a:r>
                <a:rPr lang="en-PH" sz="1200" dirty="0" smtClean="0">
                  <a:solidFill>
                    <a:srgbClr val="FFFFFF"/>
                  </a:solidFill>
                  <a:latin typeface="Courier"/>
                  <a:cs typeface="Courier"/>
                </a:rPr>
                <a:t>PSNS”</a:t>
              </a:r>
            </a:p>
            <a:p>
              <a:r>
                <a:rPr lang="en-PH" sz="1200" dirty="0" smtClean="0">
                  <a:solidFill>
                    <a:srgbClr val="FFFFFF"/>
                  </a:solidFill>
                  <a:latin typeface="Courier"/>
                  <a:cs typeface="Courier"/>
                </a:rPr>
                <a:t>&lt;/</a:t>
              </a:r>
              <a:r>
                <a:rPr lang="en-PH" sz="1200" dirty="0">
                  <a:solidFill>
                    <a:srgbClr val="FFFFFF"/>
                  </a:solidFill>
                  <a:latin typeface="Courier"/>
                  <a:cs typeface="Courier"/>
                </a:rPr>
                <a:t>tweet&gt;</a:t>
              </a:r>
            </a:p>
          </p:txBody>
        </p:sp>
      </p:grpSp>
      <p:pic>
        <p:nvPicPr>
          <p:cNvPr id="2" name="Picture 1" descr="Arki.png"/>
          <p:cNvPicPr>
            <a:picLocks noChangeAspect="1"/>
          </p:cNvPicPr>
          <p:nvPr/>
        </p:nvPicPr>
        <p:blipFill rotWithShape="1">
          <a:blip r:embed="rId4">
            <a:extLst>
              <a:ext uri="{28A0092B-C50C-407E-A947-70E740481C1C}">
                <a14:useLocalDpi xmlns:a14="http://schemas.microsoft.com/office/drawing/2010/main" val="0"/>
              </a:ext>
            </a:extLst>
          </a:blip>
          <a:srcRect l="1723" t="1840" r="1904" b="2200"/>
          <a:stretch/>
        </p:blipFill>
        <p:spPr>
          <a:xfrm>
            <a:off x="4948994" y="142105"/>
            <a:ext cx="3991746" cy="4831536"/>
          </a:xfrm>
          <a:prstGeom prst="rect">
            <a:avLst/>
          </a:prstGeom>
        </p:spPr>
      </p:pic>
      <p:grpSp>
        <p:nvGrpSpPr>
          <p:cNvPr id="15" name="Group 14"/>
          <p:cNvGrpSpPr/>
          <p:nvPr/>
        </p:nvGrpSpPr>
        <p:grpSpPr>
          <a:xfrm>
            <a:off x="267019" y="908126"/>
            <a:ext cx="4478526" cy="2022770"/>
            <a:chOff x="4635160" y="1619016"/>
            <a:chExt cx="1526849" cy="2936161"/>
          </a:xfrm>
          <a:solidFill>
            <a:schemeClr val="tx1">
              <a:lumMod val="75000"/>
              <a:lumOff val="25000"/>
            </a:schemeClr>
          </a:solidFill>
        </p:grpSpPr>
        <p:sp>
          <p:nvSpPr>
            <p:cNvPr id="16" name="Rectangle 15"/>
            <p:cNvSpPr/>
            <p:nvPr/>
          </p:nvSpPr>
          <p:spPr>
            <a:xfrm>
              <a:off x="4635160" y="1619016"/>
              <a:ext cx="1526849" cy="2936161"/>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18" name="TextBox 17"/>
            <p:cNvSpPr txBox="1"/>
            <p:nvPr/>
          </p:nvSpPr>
          <p:spPr>
            <a:xfrm>
              <a:off x="4696836" y="1774016"/>
              <a:ext cx="1410611" cy="2639138"/>
            </a:xfrm>
            <a:prstGeom prst="rect">
              <a:avLst/>
            </a:prstGeom>
            <a:grpFill/>
          </p:spPr>
          <p:txBody>
            <a:bodyPr wrap="square" rtlCol="0" anchor="ctr">
              <a:noAutofit/>
            </a:bodyPr>
            <a:lstStyle/>
            <a:p>
              <a:pPr algn="ctr">
                <a:lnSpc>
                  <a:spcPct val="90000"/>
                </a:lnSpc>
              </a:pPr>
              <a:r>
                <a:rPr lang="en-US" b="1" i="1" dirty="0" smtClean="0">
                  <a:solidFill>
                    <a:srgbClr val="FFFFFF"/>
                  </a:solidFill>
                  <a:latin typeface="Roboto Condensed Regular"/>
                  <a:cs typeface="Roboto Condensed Regular"/>
                </a:rPr>
                <a:t>POS TAGGER</a:t>
              </a:r>
              <a:endParaRPr lang="en-US" b="1" dirty="0" smtClean="0">
                <a:solidFill>
                  <a:srgbClr val="FFFFFF"/>
                </a:solidFill>
                <a:latin typeface="Roboto Condensed Regular"/>
                <a:cs typeface="Roboto Condensed Regular"/>
              </a:endParaRPr>
            </a:p>
            <a:p>
              <a:pPr algn="ctr">
                <a:lnSpc>
                  <a:spcPct val="90000"/>
                </a:lnSpc>
              </a:pPr>
              <a:r>
                <a:rPr lang="en-US" dirty="0" smtClean="0">
                  <a:solidFill>
                    <a:srgbClr val="FFFFFF"/>
                  </a:solidFill>
                  <a:latin typeface="Roboto Condensed Regular"/>
                  <a:cs typeface="Roboto Condensed Regular"/>
                </a:rPr>
                <a:t>This </a:t>
              </a:r>
              <a:r>
                <a:rPr lang="en-US" dirty="0">
                  <a:solidFill>
                    <a:srgbClr val="FFFFFF"/>
                  </a:solidFill>
                  <a:latin typeface="Roboto Condensed Regular"/>
                  <a:cs typeface="Roboto Condensed Regular"/>
                </a:rPr>
                <a:t>sub-module will tag each of the tokens with its corresponding part-of-speech. A tokens can be tagged as a noun, a verb, an adjective, an adverb, or other part-of-speech tags.</a:t>
              </a:r>
              <a:r>
                <a:rPr lang="en-PH" dirty="0">
                  <a:solidFill>
                    <a:srgbClr val="FFFFFF"/>
                  </a:solidFill>
                  <a:latin typeface="Roboto Condensed Regular"/>
                  <a:cs typeface="Roboto Condensed Regular"/>
                </a:rPr>
                <a:t> </a:t>
              </a:r>
              <a:endParaRPr lang="en-PH" b="1" dirty="0">
                <a:solidFill>
                  <a:srgbClr val="FFFFFF"/>
                </a:solidFill>
                <a:latin typeface="Roboto Condensed Regular"/>
                <a:cs typeface="Roboto Condensed Regular"/>
              </a:endParaRPr>
            </a:p>
          </p:txBody>
        </p:sp>
      </p:grpSp>
      <p:sp>
        <p:nvSpPr>
          <p:cNvPr id="20" name="Rectangle 19"/>
          <p:cNvSpPr/>
          <p:nvPr/>
        </p:nvSpPr>
        <p:spPr>
          <a:xfrm>
            <a:off x="0" y="-38"/>
            <a:ext cx="4948994" cy="908162"/>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grpSp>
        <p:nvGrpSpPr>
          <p:cNvPr id="11" name="Group 10"/>
          <p:cNvGrpSpPr/>
          <p:nvPr/>
        </p:nvGrpSpPr>
        <p:grpSpPr>
          <a:xfrm>
            <a:off x="267019" y="371600"/>
            <a:ext cx="4478526" cy="536524"/>
            <a:chOff x="1153673" y="959571"/>
            <a:chExt cx="6765636" cy="536524"/>
          </a:xfrm>
          <a:solidFill>
            <a:srgbClr val="E40093"/>
          </a:solidFill>
        </p:grpSpPr>
        <p:sp>
          <p:nvSpPr>
            <p:cNvPr id="13" name="Rectangle 12"/>
            <p:cNvSpPr/>
            <p:nvPr/>
          </p:nvSpPr>
          <p:spPr>
            <a:xfrm>
              <a:off x="1153673" y="959571"/>
              <a:ext cx="6765636" cy="536524"/>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14" name="TextBox 13"/>
            <p:cNvSpPr txBox="1"/>
            <p:nvPr/>
          </p:nvSpPr>
          <p:spPr>
            <a:xfrm>
              <a:off x="1291868" y="1050346"/>
              <a:ext cx="6455619" cy="369332"/>
            </a:xfrm>
            <a:prstGeom prst="rect">
              <a:avLst/>
            </a:prstGeom>
            <a:noFill/>
          </p:spPr>
          <p:txBody>
            <a:bodyPr wrap="square" rtlCol="0">
              <a:spAutoFit/>
            </a:bodyPr>
            <a:lstStyle/>
            <a:p>
              <a:r>
                <a:rPr lang="en-PH" b="1" dirty="0" smtClean="0">
                  <a:solidFill>
                    <a:schemeClr val="bg1"/>
                  </a:solidFill>
                  <a:latin typeface="Roboto Condensed"/>
                </a:rPr>
                <a:t>PREPROCESSING MODULE</a:t>
              </a:r>
              <a:endParaRPr lang="en-PH" b="1" dirty="0">
                <a:solidFill>
                  <a:schemeClr val="bg1"/>
                </a:solidFill>
                <a:latin typeface="Roboto Condensed"/>
              </a:endParaRPr>
            </a:p>
          </p:txBody>
        </p:sp>
      </p:grpSp>
      <p:sp>
        <p:nvSpPr>
          <p:cNvPr id="10" name="Oval 9"/>
          <p:cNvSpPr/>
          <p:nvPr/>
        </p:nvSpPr>
        <p:spPr>
          <a:xfrm>
            <a:off x="4114081" y="664658"/>
            <a:ext cx="469168" cy="469168"/>
          </a:xfrm>
          <a:prstGeom prst="ellipse">
            <a:avLst/>
          </a:prstGeom>
          <a:solidFill>
            <a:srgbClr val="8021AD"/>
          </a:solidFill>
          <a:ln>
            <a:noFill/>
          </a:ln>
          <a:effectLst>
            <a:outerShdw blurRad="152400" dist="38100" dir="5400000" sx="97000" sy="97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1400" dirty="0" smtClean="0">
                <a:solidFill>
                  <a:schemeClr val="bg1"/>
                </a:solidFill>
                <a:latin typeface="Roboto Condensed Regular"/>
                <a:cs typeface="Roboto Condensed Regular"/>
              </a:rPr>
              <a:t>3</a:t>
            </a:r>
            <a:endParaRPr lang="en-PH" sz="1400" dirty="0">
              <a:solidFill>
                <a:schemeClr val="bg1"/>
              </a:solidFill>
              <a:latin typeface="Roboto Condensed Regular"/>
              <a:cs typeface="Roboto Condensed Regular"/>
            </a:endParaRPr>
          </a:p>
        </p:txBody>
      </p:sp>
      <p:sp>
        <p:nvSpPr>
          <p:cNvPr id="22" name="Rectangle 21"/>
          <p:cNvSpPr/>
          <p:nvPr/>
        </p:nvSpPr>
        <p:spPr>
          <a:xfrm>
            <a:off x="5065042" y="969650"/>
            <a:ext cx="2137371" cy="327090"/>
          </a:xfrm>
          <a:prstGeom prst="rect">
            <a:avLst/>
          </a:prstGeom>
          <a:noFill/>
          <a:ln w="57150" cmpd="sng">
            <a:solidFill>
              <a:srgbClr val="E40093"/>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Tree>
    <p:custDataLst>
      <p:tags r:id="rId1"/>
    </p:custDataLst>
    <p:extLst>
      <p:ext uri="{BB962C8B-B14F-4D97-AF65-F5344CB8AC3E}">
        <p14:creationId xmlns:p14="http://schemas.microsoft.com/office/powerpoint/2010/main" val="33029799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50000" fill="hold" nodeType="with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additive="base">
                                        <p:cTn id="7" dur="500" fill="hold"/>
                                        <p:tgtEl>
                                          <p:spTgt spid="23"/>
                                        </p:tgtEl>
                                        <p:attrNameLst>
                                          <p:attrName>ppt_x</p:attrName>
                                        </p:attrNameLst>
                                      </p:cBhvr>
                                      <p:tavLst>
                                        <p:tav tm="0">
                                          <p:val>
                                            <p:strVal val="#ppt_x"/>
                                          </p:val>
                                        </p:tav>
                                        <p:tav tm="100000">
                                          <p:val>
                                            <p:strVal val="#ppt_x"/>
                                          </p:val>
                                        </p:tav>
                                      </p:tavLst>
                                    </p:anim>
                                    <p:anim calcmode="lin" valueType="num">
                                      <p:cBhvr additive="base">
                                        <p:cTn id="8" dur="500" fill="hold"/>
                                        <p:tgtEl>
                                          <p:spTgt spid="23"/>
                                        </p:tgtEl>
                                        <p:attrNameLst>
                                          <p:attrName>ppt_y</p:attrName>
                                        </p:attrNameLst>
                                      </p:cBhvr>
                                      <p:tavLst>
                                        <p:tav tm="0">
                                          <p:val>
                                            <p:strVal val="0-#ppt_h/2"/>
                                          </p:val>
                                        </p:tav>
                                        <p:tav tm="100000">
                                          <p:val>
                                            <p:strVal val="#ppt_y"/>
                                          </p:val>
                                        </p:tav>
                                      </p:tavLst>
                                    </p:anim>
                                  </p:childTnLst>
                                </p:cTn>
                              </p:par>
                              <p:par>
                                <p:cTn id="9" presetID="2" presetClass="entr" presetSubtype="1" decel="50000" fill="hold" nodeType="withEffect">
                                  <p:stCondLst>
                                    <p:cond delay="1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500" fill="hold"/>
                                        <p:tgtEl>
                                          <p:spTgt spid="15"/>
                                        </p:tgtEl>
                                        <p:attrNameLst>
                                          <p:attrName>ppt_x</p:attrName>
                                        </p:attrNameLst>
                                      </p:cBhvr>
                                      <p:tavLst>
                                        <p:tav tm="0">
                                          <p:val>
                                            <p:strVal val="#ppt_x"/>
                                          </p:val>
                                        </p:tav>
                                        <p:tav tm="100000">
                                          <p:val>
                                            <p:strVal val="#ppt_x"/>
                                          </p:val>
                                        </p:tav>
                                      </p:tavLst>
                                    </p:anim>
                                    <p:anim calcmode="lin" valueType="num">
                                      <p:cBhvr additive="base">
                                        <p:cTn id="12" dur="500" fill="hold"/>
                                        <p:tgtEl>
                                          <p:spTgt spid="15"/>
                                        </p:tgtEl>
                                        <p:attrNameLst>
                                          <p:attrName>ppt_y</p:attrName>
                                        </p:attrNameLst>
                                      </p:cBhvr>
                                      <p:tavLst>
                                        <p:tav tm="0">
                                          <p:val>
                                            <p:strVal val="0-#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xit" presetSubtype="1" accel="50000" fill="hold" nodeType="clickEffect">
                                  <p:stCondLst>
                                    <p:cond delay="100"/>
                                  </p:stCondLst>
                                  <p:childTnLst>
                                    <p:anim calcmode="lin" valueType="num">
                                      <p:cBhvr additive="base">
                                        <p:cTn id="16" dur="500"/>
                                        <p:tgtEl>
                                          <p:spTgt spid="23"/>
                                        </p:tgtEl>
                                        <p:attrNameLst>
                                          <p:attrName>ppt_x</p:attrName>
                                        </p:attrNameLst>
                                      </p:cBhvr>
                                      <p:tavLst>
                                        <p:tav tm="0">
                                          <p:val>
                                            <p:strVal val="ppt_x"/>
                                          </p:val>
                                        </p:tav>
                                        <p:tav tm="100000">
                                          <p:val>
                                            <p:strVal val="ppt_x"/>
                                          </p:val>
                                        </p:tav>
                                      </p:tavLst>
                                    </p:anim>
                                    <p:anim calcmode="lin" valueType="num">
                                      <p:cBhvr additive="base">
                                        <p:cTn id="17" dur="500"/>
                                        <p:tgtEl>
                                          <p:spTgt spid="23"/>
                                        </p:tgtEl>
                                        <p:attrNameLst>
                                          <p:attrName>ppt_y</p:attrName>
                                        </p:attrNameLst>
                                      </p:cBhvr>
                                      <p:tavLst>
                                        <p:tav tm="0">
                                          <p:val>
                                            <p:strVal val="ppt_y"/>
                                          </p:val>
                                        </p:tav>
                                        <p:tav tm="100000">
                                          <p:val>
                                            <p:strVal val="0-ppt_h/2"/>
                                          </p:val>
                                        </p:tav>
                                      </p:tavLst>
                                    </p:anim>
                                    <p:set>
                                      <p:cBhvr>
                                        <p:cTn id="18" dur="1" fill="hold">
                                          <p:stCondLst>
                                            <p:cond delay="499"/>
                                          </p:stCondLst>
                                        </p:cTn>
                                        <p:tgtEl>
                                          <p:spTgt spid="23"/>
                                        </p:tgtEl>
                                        <p:attrNameLst>
                                          <p:attrName>style.visibility</p:attrName>
                                        </p:attrNameLst>
                                      </p:cBhvr>
                                      <p:to>
                                        <p:strVal val="hidden"/>
                                      </p:to>
                                    </p:set>
                                  </p:childTnLst>
                                </p:cTn>
                              </p:par>
                              <p:par>
                                <p:cTn id="19" presetID="2" presetClass="exit" presetSubtype="1" accel="50000" fill="hold" nodeType="withEffect">
                                  <p:stCondLst>
                                    <p:cond delay="0"/>
                                  </p:stCondLst>
                                  <p:childTnLst>
                                    <p:anim calcmode="lin" valueType="num">
                                      <p:cBhvr additive="base">
                                        <p:cTn id="20" dur="500"/>
                                        <p:tgtEl>
                                          <p:spTgt spid="15"/>
                                        </p:tgtEl>
                                        <p:attrNameLst>
                                          <p:attrName>ppt_x</p:attrName>
                                        </p:attrNameLst>
                                      </p:cBhvr>
                                      <p:tavLst>
                                        <p:tav tm="0">
                                          <p:val>
                                            <p:strVal val="ppt_x"/>
                                          </p:val>
                                        </p:tav>
                                        <p:tav tm="100000">
                                          <p:val>
                                            <p:strVal val="ppt_x"/>
                                          </p:val>
                                        </p:tav>
                                      </p:tavLst>
                                    </p:anim>
                                    <p:anim calcmode="lin" valueType="num">
                                      <p:cBhvr additive="base">
                                        <p:cTn id="21" dur="500"/>
                                        <p:tgtEl>
                                          <p:spTgt spid="15"/>
                                        </p:tgtEl>
                                        <p:attrNameLst>
                                          <p:attrName>ppt_y</p:attrName>
                                        </p:attrNameLst>
                                      </p:cBhvr>
                                      <p:tavLst>
                                        <p:tav tm="0">
                                          <p:val>
                                            <p:strVal val="ppt_y"/>
                                          </p:val>
                                        </p:tav>
                                        <p:tav tm="100000">
                                          <p:val>
                                            <p:strVal val="0-ppt_h/2"/>
                                          </p:val>
                                        </p:tav>
                                      </p:tavLst>
                                    </p:anim>
                                    <p:set>
                                      <p:cBhvr>
                                        <p:cTn id="22" dur="1" fill="hold">
                                          <p:stCondLst>
                                            <p:cond delay="4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3" name="Group 22"/>
          <p:cNvGrpSpPr/>
          <p:nvPr/>
        </p:nvGrpSpPr>
        <p:grpSpPr>
          <a:xfrm>
            <a:off x="268442" y="2765870"/>
            <a:ext cx="4478526" cy="1583547"/>
            <a:chOff x="4635160" y="1619016"/>
            <a:chExt cx="1526849" cy="2936161"/>
          </a:xfrm>
          <a:solidFill>
            <a:schemeClr val="tx1">
              <a:lumMod val="75000"/>
              <a:lumOff val="25000"/>
            </a:schemeClr>
          </a:solidFill>
        </p:grpSpPr>
        <p:sp>
          <p:nvSpPr>
            <p:cNvPr id="24" name="Rectangle 23"/>
            <p:cNvSpPr/>
            <p:nvPr/>
          </p:nvSpPr>
          <p:spPr>
            <a:xfrm>
              <a:off x="4635160" y="1619016"/>
              <a:ext cx="1526849" cy="2936161"/>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25" name="TextBox 24"/>
            <p:cNvSpPr txBox="1"/>
            <p:nvPr/>
          </p:nvSpPr>
          <p:spPr>
            <a:xfrm>
              <a:off x="4696836" y="1755945"/>
              <a:ext cx="1410611" cy="2639137"/>
            </a:xfrm>
            <a:prstGeom prst="rect">
              <a:avLst/>
            </a:prstGeom>
            <a:grpFill/>
          </p:spPr>
          <p:txBody>
            <a:bodyPr wrap="square" rtlCol="0" anchor="ctr">
              <a:noAutofit/>
            </a:bodyPr>
            <a:lstStyle/>
            <a:p>
              <a:r>
                <a:rPr lang="en-PH" sz="1200" dirty="0">
                  <a:solidFill>
                    <a:srgbClr val="FFFFFF"/>
                  </a:solidFill>
                  <a:latin typeface="Courier"/>
                  <a:cs typeface="Courier"/>
                </a:rPr>
                <a:t>&lt;tweet&gt;</a:t>
              </a:r>
            </a:p>
            <a:p>
              <a:r>
                <a:rPr lang="en-PH" sz="1200" dirty="0">
                  <a:solidFill>
                    <a:srgbClr val="FFFFFF"/>
                  </a:solidFill>
                  <a:latin typeface="Courier"/>
                  <a:cs typeface="Courier"/>
                </a:rPr>
                <a:t>"Kailangan_VOTF", "na_NA", "talaga_IRIA", "ng_NA", "military_NCOM", "efforts_NNS", "sa_NCOM", "most_JJS", "part_JJ", "of_IN", "&lt;location: Leyte/&gt;", "._PSNS", "Nagkakagulo", "na_NA" "._PSNS"</a:t>
              </a:r>
            </a:p>
            <a:p>
              <a:r>
                <a:rPr lang="en-PH" sz="1200" dirty="0">
                  <a:solidFill>
                    <a:srgbClr val="FFFFFF"/>
                  </a:solidFill>
                  <a:latin typeface="Courier"/>
                  <a:cs typeface="Courier"/>
                </a:rPr>
                <a:t>&lt;/tweet&gt;</a:t>
              </a:r>
            </a:p>
          </p:txBody>
        </p:sp>
      </p:grpSp>
      <p:pic>
        <p:nvPicPr>
          <p:cNvPr id="2" name="Picture 1" descr="Arki.png"/>
          <p:cNvPicPr>
            <a:picLocks noChangeAspect="1"/>
          </p:cNvPicPr>
          <p:nvPr/>
        </p:nvPicPr>
        <p:blipFill rotWithShape="1">
          <a:blip r:embed="rId4">
            <a:extLst>
              <a:ext uri="{28A0092B-C50C-407E-A947-70E740481C1C}">
                <a14:useLocalDpi xmlns:a14="http://schemas.microsoft.com/office/drawing/2010/main" val="0"/>
              </a:ext>
            </a:extLst>
          </a:blip>
          <a:srcRect l="1723" t="1840" r="1904" b="2200"/>
          <a:stretch/>
        </p:blipFill>
        <p:spPr>
          <a:xfrm>
            <a:off x="4948994" y="142105"/>
            <a:ext cx="3991746" cy="4831536"/>
          </a:xfrm>
          <a:prstGeom prst="rect">
            <a:avLst/>
          </a:prstGeom>
        </p:spPr>
      </p:pic>
      <p:grpSp>
        <p:nvGrpSpPr>
          <p:cNvPr id="15" name="Group 14"/>
          <p:cNvGrpSpPr/>
          <p:nvPr/>
        </p:nvGrpSpPr>
        <p:grpSpPr>
          <a:xfrm>
            <a:off x="267019" y="908126"/>
            <a:ext cx="4478526" cy="1767475"/>
            <a:chOff x="4635160" y="1619016"/>
            <a:chExt cx="1526849" cy="2936161"/>
          </a:xfrm>
          <a:solidFill>
            <a:schemeClr val="tx1">
              <a:lumMod val="75000"/>
              <a:lumOff val="25000"/>
            </a:schemeClr>
          </a:solidFill>
        </p:grpSpPr>
        <p:sp>
          <p:nvSpPr>
            <p:cNvPr id="16" name="Rectangle 15"/>
            <p:cNvSpPr/>
            <p:nvPr/>
          </p:nvSpPr>
          <p:spPr>
            <a:xfrm>
              <a:off x="4635160" y="1619016"/>
              <a:ext cx="1526849" cy="2936161"/>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18" name="TextBox 17"/>
            <p:cNvSpPr txBox="1"/>
            <p:nvPr/>
          </p:nvSpPr>
          <p:spPr>
            <a:xfrm>
              <a:off x="4696836" y="1774016"/>
              <a:ext cx="1410611" cy="2639138"/>
            </a:xfrm>
            <a:prstGeom prst="rect">
              <a:avLst/>
            </a:prstGeom>
            <a:grpFill/>
          </p:spPr>
          <p:txBody>
            <a:bodyPr wrap="square" rtlCol="0" anchor="ctr">
              <a:noAutofit/>
            </a:bodyPr>
            <a:lstStyle/>
            <a:p>
              <a:pPr algn="ctr">
                <a:lnSpc>
                  <a:spcPct val="90000"/>
                </a:lnSpc>
              </a:pPr>
              <a:r>
                <a:rPr lang="en-US" b="1" i="1" dirty="0" smtClean="0">
                  <a:solidFill>
                    <a:srgbClr val="FFFFFF"/>
                  </a:solidFill>
                  <a:latin typeface="Roboto Condensed Regular"/>
                  <a:cs typeface="Roboto Condensed Regular"/>
                </a:rPr>
                <a:t>FILIPINO NER</a:t>
              </a:r>
              <a:endParaRPr lang="en-US" dirty="0" smtClean="0">
                <a:solidFill>
                  <a:srgbClr val="FFFFFF"/>
                </a:solidFill>
                <a:latin typeface="Roboto Condensed Regular"/>
                <a:cs typeface="Roboto Condensed Regular"/>
              </a:endParaRPr>
            </a:p>
            <a:p>
              <a:pPr algn="ctr">
                <a:lnSpc>
                  <a:spcPct val="90000"/>
                </a:lnSpc>
              </a:pPr>
              <a:r>
                <a:rPr lang="en-US" dirty="0" smtClean="0">
                  <a:solidFill>
                    <a:srgbClr val="FFFFFF"/>
                  </a:solidFill>
                  <a:latin typeface="Roboto Condensed Regular"/>
                  <a:cs typeface="Roboto Condensed Regular"/>
                </a:rPr>
                <a:t>This </a:t>
              </a:r>
              <a:r>
                <a:rPr lang="en-US" dirty="0">
                  <a:solidFill>
                    <a:srgbClr val="FFFFFF"/>
                  </a:solidFill>
                  <a:latin typeface="Roboto Condensed Regular"/>
                  <a:cs typeface="Roboto Condensed Regular"/>
                </a:rPr>
                <a:t>sub-module is responsible for identifying and tagging the proper nouns in the input. The proper nouns are identified with the use of a </a:t>
              </a:r>
              <a:r>
                <a:rPr lang="en-US" dirty="0" smtClean="0">
                  <a:solidFill>
                    <a:srgbClr val="FFFFFF"/>
                  </a:solidFill>
                  <a:latin typeface="Roboto Condensed Regular"/>
                  <a:cs typeface="Roboto Condensed Regular"/>
                </a:rPr>
                <a:t>gazetteer.</a:t>
              </a:r>
              <a:r>
                <a:rPr lang="en-PH" dirty="0" smtClean="0">
                  <a:solidFill>
                    <a:srgbClr val="FFFFFF"/>
                  </a:solidFill>
                  <a:latin typeface="Roboto Condensed Regular"/>
                  <a:cs typeface="Roboto Condensed Regular"/>
                </a:rPr>
                <a:t> </a:t>
              </a:r>
              <a:endParaRPr lang="en-PH" b="1" dirty="0">
                <a:solidFill>
                  <a:srgbClr val="FFFFFF"/>
                </a:solidFill>
                <a:latin typeface="Roboto Condensed Regular"/>
                <a:cs typeface="Roboto Condensed Regular"/>
              </a:endParaRPr>
            </a:p>
          </p:txBody>
        </p:sp>
      </p:grpSp>
      <p:sp>
        <p:nvSpPr>
          <p:cNvPr id="20" name="Rectangle 19"/>
          <p:cNvSpPr/>
          <p:nvPr/>
        </p:nvSpPr>
        <p:spPr>
          <a:xfrm>
            <a:off x="0" y="-38"/>
            <a:ext cx="4948994" cy="908162"/>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grpSp>
        <p:nvGrpSpPr>
          <p:cNvPr id="11" name="Group 10"/>
          <p:cNvGrpSpPr/>
          <p:nvPr/>
        </p:nvGrpSpPr>
        <p:grpSpPr>
          <a:xfrm>
            <a:off x="267019" y="371600"/>
            <a:ext cx="4478526" cy="536524"/>
            <a:chOff x="1153673" y="959571"/>
            <a:chExt cx="6765636" cy="536524"/>
          </a:xfrm>
          <a:solidFill>
            <a:srgbClr val="E40093"/>
          </a:solidFill>
        </p:grpSpPr>
        <p:sp>
          <p:nvSpPr>
            <p:cNvPr id="13" name="Rectangle 12"/>
            <p:cNvSpPr/>
            <p:nvPr/>
          </p:nvSpPr>
          <p:spPr>
            <a:xfrm>
              <a:off x="1153673" y="959571"/>
              <a:ext cx="6765636" cy="536524"/>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14" name="TextBox 13"/>
            <p:cNvSpPr txBox="1"/>
            <p:nvPr/>
          </p:nvSpPr>
          <p:spPr>
            <a:xfrm>
              <a:off x="1291868" y="1050346"/>
              <a:ext cx="6455619" cy="369332"/>
            </a:xfrm>
            <a:prstGeom prst="rect">
              <a:avLst/>
            </a:prstGeom>
            <a:noFill/>
          </p:spPr>
          <p:txBody>
            <a:bodyPr wrap="square" rtlCol="0">
              <a:spAutoFit/>
            </a:bodyPr>
            <a:lstStyle/>
            <a:p>
              <a:r>
                <a:rPr lang="en-PH" b="1" dirty="0" smtClean="0">
                  <a:solidFill>
                    <a:schemeClr val="bg1"/>
                  </a:solidFill>
                  <a:latin typeface="Roboto Condensed"/>
                </a:rPr>
                <a:t>PREPROCESSING MODULE</a:t>
              </a:r>
              <a:endParaRPr lang="en-PH" b="1" dirty="0">
                <a:solidFill>
                  <a:schemeClr val="bg1"/>
                </a:solidFill>
                <a:latin typeface="Roboto Condensed"/>
              </a:endParaRPr>
            </a:p>
          </p:txBody>
        </p:sp>
      </p:grpSp>
      <p:sp>
        <p:nvSpPr>
          <p:cNvPr id="10" name="Oval 9"/>
          <p:cNvSpPr/>
          <p:nvPr/>
        </p:nvSpPr>
        <p:spPr>
          <a:xfrm>
            <a:off x="4114081" y="664658"/>
            <a:ext cx="469168" cy="469168"/>
          </a:xfrm>
          <a:prstGeom prst="ellipse">
            <a:avLst/>
          </a:prstGeom>
          <a:solidFill>
            <a:srgbClr val="8021AD"/>
          </a:solidFill>
          <a:ln>
            <a:noFill/>
          </a:ln>
          <a:effectLst>
            <a:outerShdw blurRad="152400" dist="38100" dir="5400000" sx="97000" sy="97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1400" dirty="0" smtClean="0">
                <a:solidFill>
                  <a:schemeClr val="bg1"/>
                </a:solidFill>
                <a:latin typeface="Roboto Condensed Regular"/>
                <a:cs typeface="Roboto Condensed Regular"/>
              </a:rPr>
              <a:t>3</a:t>
            </a:r>
            <a:endParaRPr lang="en-PH" sz="1400" dirty="0">
              <a:solidFill>
                <a:schemeClr val="bg1"/>
              </a:solidFill>
              <a:latin typeface="Roboto Condensed Regular"/>
              <a:cs typeface="Roboto Condensed Regular"/>
            </a:endParaRPr>
          </a:p>
        </p:txBody>
      </p:sp>
      <p:sp>
        <p:nvSpPr>
          <p:cNvPr id="22" name="Rectangle 21"/>
          <p:cNvSpPr/>
          <p:nvPr/>
        </p:nvSpPr>
        <p:spPr>
          <a:xfrm>
            <a:off x="5065042" y="969650"/>
            <a:ext cx="2137371" cy="327090"/>
          </a:xfrm>
          <a:prstGeom prst="rect">
            <a:avLst/>
          </a:prstGeom>
          <a:noFill/>
          <a:ln w="57150" cmpd="sng">
            <a:solidFill>
              <a:srgbClr val="E40093"/>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Tree>
    <p:custDataLst>
      <p:tags r:id="rId1"/>
    </p:custDataLst>
    <p:extLst>
      <p:ext uri="{BB962C8B-B14F-4D97-AF65-F5344CB8AC3E}">
        <p14:creationId xmlns:p14="http://schemas.microsoft.com/office/powerpoint/2010/main" val="258254089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50000" fill="hold" nodeType="with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additive="base">
                                        <p:cTn id="7" dur="500" fill="hold"/>
                                        <p:tgtEl>
                                          <p:spTgt spid="23"/>
                                        </p:tgtEl>
                                        <p:attrNameLst>
                                          <p:attrName>ppt_x</p:attrName>
                                        </p:attrNameLst>
                                      </p:cBhvr>
                                      <p:tavLst>
                                        <p:tav tm="0">
                                          <p:val>
                                            <p:strVal val="#ppt_x"/>
                                          </p:val>
                                        </p:tav>
                                        <p:tav tm="100000">
                                          <p:val>
                                            <p:strVal val="#ppt_x"/>
                                          </p:val>
                                        </p:tav>
                                      </p:tavLst>
                                    </p:anim>
                                    <p:anim calcmode="lin" valueType="num">
                                      <p:cBhvr additive="base">
                                        <p:cTn id="8" dur="500" fill="hold"/>
                                        <p:tgtEl>
                                          <p:spTgt spid="23"/>
                                        </p:tgtEl>
                                        <p:attrNameLst>
                                          <p:attrName>ppt_y</p:attrName>
                                        </p:attrNameLst>
                                      </p:cBhvr>
                                      <p:tavLst>
                                        <p:tav tm="0">
                                          <p:val>
                                            <p:strVal val="0-#ppt_h/2"/>
                                          </p:val>
                                        </p:tav>
                                        <p:tav tm="100000">
                                          <p:val>
                                            <p:strVal val="#ppt_y"/>
                                          </p:val>
                                        </p:tav>
                                      </p:tavLst>
                                    </p:anim>
                                  </p:childTnLst>
                                </p:cTn>
                              </p:par>
                              <p:par>
                                <p:cTn id="9" presetID="2" presetClass="entr" presetSubtype="1" decel="50000" fill="hold" nodeType="withEffect">
                                  <p:stCondLst>
                                    <p:cond delay="1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500" fill="hold"/>
                                        <p:tgtEl>
                                          <p:spTgt spid="15"/>
                                        </p:tgtEl>
                                        <p:attrNameLst>
                                          <p:attrName>ppt_x</p:attrName>
                                        </p:attrNameLst>
                                      </p:cBhvr>
                                      <p:tavLst>
                                        <p:tav tm="0">
                                          <p:val>
                                            <p:strVal val="#ppt_x"/>
                                          </p:val>
                                        </p:tav>
                                        <p:tav tm="100000">
                                          <p:val>
                                            <p:strVal val="#ppt_x"/>
                                          </p:val>
                                        </p:tav>
                                      </p:tavLst>
                                    </p:anim>
                                    <p:anim calcmode="lin" valueType="num">
                                      <p:cBhvr additive="base">
                                        <p:cTn id="12" dur="500" fill="hold"/>
                                        <p:tgtEl>
                                          <p:spTgt spid="15"/>
                                        </p:tgtEl>
                                        <p:attrNameLst>
                                          <p:attrName>ppt_y</p:attrName>
                                        </p:attrNameLst>
                                      </p:cBhvr>
                                      <p:tavLst>
                                        <p:tav tm="0">
                                          <p:val>
                                            <p:strVal val="0-#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xit" presetSubtype="1" accel="50000" fill="hold" nodeType="clickEffect">
                                  <p:stCondLst>
                                    <p:cond delay="100"/>
                                  </p:stCondLst>
                                  <p:childTnLst>
                                    <p:anim calcmode="lin" valueType="num">
                                      <p:cBhvr additive="base">
                                        <p:cTn id="16" dur="500"/>
                                        <p:tgtEl>
                                          <p:spTgt spid="23"/>
                                        </p:tgtEl>
                                        <p:attrNameLst>
                                          <p:attrName>ppt_x</p:attrName>
                                        </p:attrNameLst>
                                      </p:cBhvr>
                                      <p:tavLst>
                                        <p:tav tm="0">
                                          <p:val>
                                            <p:strVal val="ppt_x"/>
                                          </p:val>
                                        </p:tav>
                                        <p:tav tm="100000">
                                          <p:val>
                                            <p:strVal val="ppt_x"/>
                                          </p:val>
                                        </p:tav>
                                      </p:tavLst>
                                    </p:anim>
                                    <p:anim calcmode="lin" valueType="num">
                                      <p:cBhvr additive="base">
                                        <p:cTn id="17" dur="500"/>
                                        <p:tgtEl>
                                          <p:spTgt spid="23"/>
                                        </p:tgtEl>
                                        <p:attrNameLst>
                                          <p:attrName>ppt_y</p:attrName>
                                        </p:attrNameLst>
                                      </p:cBhvr>
                                      <p:tavLst>
                                        <p:tav tm="0">
                                          <p:val>
                                            <p:strVal val="ppt_y"/>
                                          </p:val>
                                        </p:tav>
                                        <p:tav tm="100000">
                                          <p:val>
                                            <p:strVal val="0-ppt_h/2"/>
                                          </p:val>
                                        </p:tav>
                                      </p:tavLst>
                                    </p:anim>
                                    <p:set>
                                      <p:cBhvr>
                                        <p:cTn id="18" dur="1" fill="hold">
                                          <p:stCondLst>
                                            <p:cond delay="499"/>
                                          </p:stCondLst>
                                        </p:cTn>
                                        <p:tgtEl>
                                          <p:spTgt spid="23"/>
                                        </p:tgtEl>
                                        <p:attrNameLst>
                                          <p:attrName>style.visibility</p:attrName>
                                        </p:attrNameLst>
                                      </p:cBhvr>
                                      <p:to>
                                        <p:strVal val="hidden"/>
                                      </p:to>
                                    </p:set>
                                  </p:childTnLst>
                                </p:cTn>
                              </p:par>
                              <p:par>
                                <p:cTn id="19" presetID="2" presetClass="exit" presetSubtype="1" accel="50000" fill="hold" nodeType="withEffect">
                                  <p:stCondLst>
                                    <p:cond delay="0"/>
                                  </p:stCondLst>
                                  <p:childTnLst>
                                    <p:anim calcmode="lin" valueType="num">
                                      <p:cBhvr additive="base">
                                        <p:cTn id="20" dur="500"/>
                                        <p:tgtEl>
                                          <p:spTgt spid="15"/>
                                        </p:tgtEl>
                                        <p:attrNameLst>
                                          <p:attrName>ppt_x</p:attrName>
                                        </p:attrNameLst>
                                      </p:cBhvr>
                                      <p:tavLst>
                                        <p:tav tm="0">
                                          <p:val>
                                            <p:strVal val="ppt_x"/>
                                          </p:val>
                                        </p:tav>
                                        <p:tav tm="100000">
                                          <p:val>
                                            <p:strVal val="ppt_x"/>
                                          </p:val>
                                        </p:tav>
                                      </p:tavLst>
                                    </p:anim>
                                    <p:anim calcmode="lin" valueType="num">
                                      <p:cBhvr additive="base">
                                        <p:cTn id="21" dur="500"/>
                                        <p:tgtEl>
                                          <p:spTgt spid="15"/>
                                        </p:tgtEl>
                                        <p:attrNameLst>
                                          <p:attrName>ppt_y</p:attrName>
                                        </p:attrNameLst>
                                      </p:cBhvr>
                                      <p:tavLst>
                                        <p:tav tm="0">
                                          <p:val>
                                            <p:strVal val="ppt_y"/>
                                          </p:val>
                                        </p:tav>
                                        <p:tav tm="100000">
                                          <p:val>
                                            <p:strVal val="0-ppt_h/2"/>
                                          </p:val>
                                        </p:tav>
                                      </p:tavLst>
                                    </p:anim>
                                    <p:set>
                                      <p:cBhvr>
                                        <p:cTn id="22" dur="1" fill="hold">
                                          <p:stCondLst>
                                            <p:cond delay="499"/>
                                          </p:stCondLst>
                                        </p:cTn>
                                        <p:tgtEl>
                                          <p:spTgt spid="15"/>
                                        </p:tgtEl>
                                        <p:attrNameLst>
                                          <p:attrName>style.visibility</p:attrName>
                                        </p:attrNameLst>
                                      </p:cBhvr>
                                      <p:to>
                                        <p:strVal val="hidden"/>
                                      </p:to>
                                    </p:set>
                                  </p:childTnLst>
                                </p:cTn>
                              </p:par>
                              <p:par>
                                <p:cTn id="23" presetID="10" presetClass="exit" presetSubtype="0" fill="hold" grpId="1" nodeType="withEffect">
                                  <p:stCondLst>
                                    <p:cond delay="0"/>
                                  </p:stCondLst>
                                  <p:childTnLst>
                                    <p:animEffect transition="out" filter="fade">
                                      <p:cBhvr>
                                        <p:cTn id="24" dur="300"/>
                                        <p:tgtEl>
                                          <p:spTgt spid="22"/>
                                        </p:tgtEl>
                                      </p:cBhvr>
                                    </p:animEffect>
                                    <p:set>
                                      <p:cBhvr>
                                        <p:cTn id="25" dur="1" fill="hold">
                                          <p:stCondLst>
                                            <p:cond delay="299"/>
                                          </p:stCondLst>
                                        </p:cTn>
                                        <p:tgtEl>
                                          <p:spTgt spid="2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1" animBg="1"/>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3" name="Group 22"/>
          <p:cNvGrpSpPr/>
          <p:nvPr/>
        </p:nvGrpSpPr>
        <p:grpSpPr>
          <a:xfrm>
            <a:off x="268442" y="3316554"/>
            <a:ext cx="4478526" cy="1266295"/>
            <a:chOff x="4635160" y="1619016"/>
            <a:chExt cx="1526849" cy="2936161"/>
          </a:xfrm>
          <a:solidFill>
            <a:schemeClr val="tx1">
              <a:lumMod val="75000"/>
              <a:lumOff val="25000"/>
            </a:schemeClr>
          </a:solidFill>
        </p:grpSpPr>
        <p:sp>
          <p:nvSpPr>
            <p:cNvPr id="24" name="Rectangle 23"/>
            <p:cNvSpPr/>
            <p:nvPr/>
          </p:nvSpPr>
          <p:spPr>
            <a:xfrm>
              <a:off x="4635160" y="1619016"/>
              <a:ext cx="1526849" cy="2936161"/>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25" name="TextBox 24"/>
            <p:cNvSpPr txBox="1"/>
            <p:nvPr/>
          </p:nvSpPr>
          <p:spPr>
            <a:xfrm>
              <a:off x="4696836" y="1755945"/>
              <a:ext cx="1410611" cy="2639137"/>
            </a:xfrm>
            <a:prstGeom prst="rect">
              <a:avLst/>
            </a:prstGeom>
            <a:grpFill/>
          </p:spPr>
          <p:txBody>
            <a:bodyPr wrap="square" rtlCol="0" anchor="ctr">
              <a:noAutofit/>
            </a:bodyPr>
            <a:lstStyle/>
            <a:p>
              <a:pPr lvl="0" algn="ctr"/>
              <a:r>
                <a:rPr lang="en-US" b="1" i="1" dirty="0" smtClean="0">
                  <a:solidFill>
                    <a:srgbClr val="FFFFFF"/>
                  </a:solidFill>
                  <a:latin typeface="Roboto Condensed Regular"/>
                  <a:cs typeface="Roboto Condensed Regular"/>
                </a:rPr>
                <a:t>TWEET LENGTH</a:t>
              </a:r>
              <a:endParaRPr lang="en-US" b="1" dirty="0" smtClean="0">
                <a:solidFill>
                  <a:srgbClr val="FFFFFF"/>
                </a:solidFill>
                <a:latin typeface="Roboto Condensed Regular"/>
                <a:cs typeface="Roboto Condensed Regular"/>
              </a:endParaRPr>
            </a:p>
            <a:p>
              <a:pPr lvl="0" algn="ctr"/>
              <a:r>
                <a:rPr lang="en-US" dirty="0" smtClean="0">
                  <a:solidFill>
                    <a:srgbClr val="FFFFFF"/>
                  </a:solidFill>
                  <a:latin typeface="Roboto Condensed Regular"/>
                  <a:cs typeface="Roboto Condensed Regular"/>
                </a:rPr>
                <a:t>This </a:t>
              </a:r>
              <a:r>
                <a:rPr lang="en-US" dirty="0">
                  <a:solidFill>
                    <a:srgbClr val="FFFFFF"/>
                  </a:solidFill>
                  <a:latin typeface="Roboto Condensed Regular"/>
                  <a:cs typeface="Roboto Condensed Regular"/>
                </a:rPr>
                <a:t>feature essentially counts the length of the input tweet.</a:t>
              </a:r>
              <a:endParaRPr lang="en-PH" dirty="0">
                <a:solidFill>
                  <a:srgbClr val="FFFFFF"/>
                </a:solidFill>
                <a:latin typeface="Roboto Condensed Regular"/>
                <a:cs typeface="Roboto Condensed Regular"/>
              </a:endParaRPr>
            </a:p>
          </p:txBody>
        </p:sp>
      </p:grpSp>
      <p:pic>
        <p:nvPicPr>
          <p:cNvPr id="2" name="Picture 1" descr="Arki.png"/>
          <p:cNvPicPr>
            <a:picLocks noChangeAspect="1"/>
          </p:cNvPicPr>
          <p:nvPr/>
        </p:nvPicPr>
        <p:blipFill rotWithShape="1">
          <a:blip r:embed="rId4">
            <a:extLst>
              <a:ext uri="{28A0092B-C50C-407E-A947-70E740481C1C}">
                <a14:useLocalDpi xmlns:a14="http://schemas.microsoft.com/office/drawing/2010/main" val="0"/>
              </a:ext>
            </a:extLst>
          </a:blip>
          <a:srcRect l="1723" t="1840" r="1904" b="2200"/>
          <a:stretch/>
        </p:blipFill>
        <p:spPr>
          <a:xfrm>
            <a:off x="4948994" y="142105"/>
            <a:ext cx="3991746" cy="4831536"/>
          </a:xfrm>
          <a:prstGeom prst="rect">
            <a:avLst/>
          </a:prstGeom>
        </p:spPr>
      </p:pic>
      <p:grpSp>
        <p:nvGrpSpPr>
          <p:cNvPr id="15" name="Group 14"/>
          <p:cNvGrpSpPr/>
          <p:nvPr/>
        </p:nvGrpSpPr>
        <p:grpSpPr>
          <a:xfrm>
            <a:off x="267019" y="908126"/>
            <a:ext cx="4478526" cy="2305262"/>
            <a:chOff x="4635160" y="1619016"/>
            <a:chExt cx="1526849" cy="2936161"/>
          </a:xfrm>
          <a:solidFill>
            <a:schemeClr val="tx1">
              <a:lumMod val="75000"/>
              <a:lumOff val="25000"/>
            </a:schemeClr>
          </a:solidFill>
        </p:grpSpPr>
        <p:sp>
          <p:nvSpPr>
            <p:cNvPr id="16" name="Rectangle 15"/>
            <p:cNvSpPr/>
            <p:nvPr/>
          </p:nvSpPr>
          <p:spPr>
            <a:xfrm>
              <a:off x="4635160" y="1619016"/>
              <a:ext cx="1526849" cy="2936161"/>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18" name="TextBox 17"/>
            <p:cNvSpPr txBox="1"/>
            <p:nvPr/>
          </p:nvSpPr>
          <p:spPr>
            <a:xfrm>
              <a:off x="4696836" y="1774016"/>
              <a:ext cx="1410611" cy="2639138"/>
            </a:xfrm>
            <a:prstGeom prst="rect">
              <a:avLst/>
            </a:prstGeom>
            <a:grpFill/>
          </p:spPr>
          <p:txBody>
            <a:bodyPr wrap="square" rtlCol="0" anchor="ctr">
              <a:noAutofit/>
            </a:bodyPr>
            <a:lstStyle/>
            <a:p>
              <a:pPr algn="ctr">
                <a:lnSpc>
                  <a:spcPct val="90000"/>
                </a:lnSpc>
              </a:pPr>
              <a:r>
                <a:rPr lang="en-US" b="1" i="1" dirty="0" smtClean="0">
                  <a:solidFill>
                    <a:srgbClr val="FFFFFF"/>
                  </a:solidFill>
                  <a:latin typeface="Roboto Condensed Regular"/>
                  <a:cs typeface="Roboto Condensed Regular"/>
                </a:rPr>
                <a:t>PRESENCE</a:t>
              </a:r>
              <a:endParaRPr lang="en-US" b="1" dirty="0" smtClean="0">
                <a:solidFill>
                  <a:srgbClr val="FFFFFF"/>
                </a:solidFill>
                <a:latin typeface="Roboto Condensed Regular"/>
                <a:cs typeface="Roboto Condensed Regular"/>
              </a:endParaRPr>
            </a:p>
            <a:p>
              <a:pPr algn="ctr">
                <a:lnSpc>
                  <a:spcPct val="90000"/>
                </a:lnSpc>
              </a:pPr>
              <a:r>
                <a:rPr lang="en-US" dirty="0" smtClean="0">
                  <a:solidFill>
                    <a:srgbClr val="FFFFFF"/>
                  </a:solidFill>
                  <a:latin typeface="Roboto Condensed Regular"/>
                  <a:cs typeface="Roboto Condensed Regular"/>
                </a:rPr>
                <a:t>This </a:t>
              </a:r>
              <a:r>
                <a:rPr lang="en-US" dirty="0">
                  <a:solidFill>
                    <a:srgbClr val="FFFFFF"/>
                  </a:solidFill>
                  <a:latin typeface="Roboto Condensed Regular"/>
                  <a:cs typeface="Roboto Condensed Regular"/>
                </a:rPr>
                <a:t>is a binary feature that indicates the presence of keywords like disaster words, mentions, hashtags, emoticons, retweets, and if code switching has occurred in the input tweet. The value of “1” is given if the keyword is present, else it is given “0”.</a:t>
              </a:r>
              <a:r>
                <a:rPr lang="en-PH" dirty="0">
                  <a:solidFill>
                    <a:srgbClr val="FFFFFF"/>
                  </a:solidFill>
                  <a:latin typeface="Roboto Condensed Regular"/>
                  <a:cs typeface="Roboto Condensed Regular"/>
                </a:rPr>
                <a:t> </a:t>
              </a:r>
              <a:endParaRPr lang="en-PH" b="1" dirty="0">
                <a:solidFill>
                  <a:srgbClr val="FFFFFF"/>
                </a:solidFill>
                <a:latin typeface="Roboto Condensed Regular"/>
                <a:cs typeface="Roboto Condensed Regular"/>
              </a:endParaRPr>
            </a:p>
          </p:txBody>
        </p:sp>
      </p:grpSp>
      <p:sp>
        <p:nvSpPr>
          <p:cNvPr id="20" name="Rectangle 19"/>
          <p:cNvSpPr/>
          <p:nvPr/>
        </p:nvSpPr>
        <p:spPr>
          <a:xfrm>
            <a:off x="0" y="-38"/>
            <a:ext cx="4948994" cy="908162"/>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grpSp>
        <p:nvGrpSpPr>
          <p:cNvPr id="11" name="Group 10"/>
          <p:cNvGrpSpPr/>
          <p:nvPr/>
        </p:nvGrpSpPr>
        <p:grpSpPr>
          <a:xfrm>
            <a:off x="267019" y="371600"/>
            <a:ext cx="4478526" cy="536524"/>
            <a:chOff x="1153673" y="959571"/>
            <a:chExt cx="6765636" cy="536524"/>
          </a:xfrm>
          <a:solidFill>
            <a:srgbClr val="E40093"/>
          </a:solidFill>
        </p:grpSpPr>
        <p:sp>
          <p:nvSpPr>
            <p:cNvPr id="13" name="Rectangle 12"/>
            <p:cNvSpPr/>
            <p:nvPr/>
          </p:nvSpPr>
          <p:spPr>
            <a:xfrm>
              <a:off x="1153673" y="959571"/>
              <a:ext cx="6765636" cy="536524"/>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14" name="TextBox 13"/>
            <p:cNvSpPr txBox="1"/>
            <p:nvPr/>
          </p:nvSpPr>
          <p:spPr>
            <a:xfrm>
              <a:off x="1291868" y="1050346"/>
              <a:ext cx="6455619" cy="369332"/>
            </a:xfrm>
            <a:prstGeom prst="rect">
              <a:avLst/>
            </a:prstGeom>
            <a:noFill/>
          </p:spPr>
          <p:txBody>
            <a:bodyPr wrap="square" rtlCol="0">
              <a:spAutoFit/>
            </a:bodyPr>
            <a:lstStyle/>
            <a:p>
              <a:r>
                <a:rPr lang="en-PH" b="1" dirty="0" smtClean="0">
                  <a:solidFill>
                    <a:schemeClr val="bg1"/>
                  </a:solidFill>
                  <a:latin typeface="Roboto Condensed"/>
                </a:rPr>
                <a:t>FEATURE EXTRACTION MODULE</a:t>
              </a:r>
              <a:endParaRPr lang="en-PH" b="1" dirty="0">
                <a:solidFill>
                  <a:schemeClr val="bg1"/>
                </a:solidFill>
                <a:latin typeface="Roboto Condensed"/>
              </a:endParaRPr>
            </a:p>
          </p:txBody>
        </p:sp>
      </p:grpSp>
      <p:sp>
        <p:nvSpPr>
          <p:cNvPr id="10" name="Oval 9"/>
          <p:cNvSpPr/>
          <p:nvPr/>
        </p:nvSpPr>
        <p:spPr>
          <a:xfrm>
            <a:off x="4114081" y="664658"/>
            <a:ext cx="469168" cy="469168"/>
          </a:xfrm>
          <a:prstGeom prst="ellipse">
            <a:avLst/>
          </a:prstGeom>
          <a:solidFill>
            <a:srgbClr val="8021AD"/>
          </a:solidFill>
          <a:ln>
            <a:noFill/>
          </a:ln>
          <a:effectLst>
            <a:outerShdw blurRad="152400" dist="38100" dir="5400000" sx="97000" sy="97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1400" dirty="0" smtClean="0">
                <a:solidFill>
                  <a:schemeClr val="bg1"/>
                </a:solidFill>
                <a:latin typeface="Roboto Condensed Regular"/>
                <a:cs typeface="Roboto Condensed Regular"/>
              </a:rPr>
              <a:t>3</a:t>
            </a:r>
            <a:endParaRPr lang="en-PH" sz="1400" dirty="0">
              <a:solidFill>
                <a:schemeClr val="bg1"/>
              </a:solidFill>
              <a:latin typeface="Roboto Condensed Regular"/>
              <a:cs typeface="Roboto Condensed Regular"/>
            </a:endParaRPr>
          </a:p>
        </p:txBody>
      </p:sp>
      <p:sp>
        <p:nvSpPr>
          <p:cNvPr id="22" name="Rectangle 21"/>
          <p:cNvSpPr/>
          <p:nvPr/>
        </p:nvSpPr>
        <p:spPr>
          <a:xfrm>
            <a:off x="5065042" y="1697974"/>
            <a:ext cx="2137371" cy="327090"/>
          </a:xfrm>
          <a:prstGeom prst="rect">
            <a:avLst/>
          </a:prstGeom>
          <a:noFill/>
          <a:ln w="57150" cmpd="sng">
            <a:solidFill>
              <a:srgbClr val="E40093"/>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Tree>
    <p:custDataLst>
      <p:tags r:id="rId1"/>
    </p:custDataLst>
    <p:extLst>
      <p:ext uri="{BB962C8B-B14F-4D97-AF65-F5344CB8AC3E}">
        <p14:creationId xmlns:p14="http://schemas.microsoft.com/office/powerpoint/2010/main" val="5796281"/>
      </p:ext>
    </p:extLst>
  </p:cSld>
  <p:clrMapOvr>
    <a:masterClrMapping/>
  </p:clrMapOvr>
  <mc:AlternateContent xmlns:mc="http://schemas.openxmlformats.org/markup-compatibility/2006" xmlns:p14="http://schemas.microsoft.com/office/powerpoint/2010/main">
    <mc:Choice Requires="p14">
      <p:transition p14:dur="400">
        <p:fade/>
      </p:transition>
    </mc:Choice>
    <mc:Fallback xmlns="">
      <p:transition xmlns:p14="http://schemas.microsoft.com/office/powerpoint/2010/mai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50000" fill="hold" nodeType="withEffect">
                                  <p:stCondLst>
                                    <p:cond delay="1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ppt_x"/>
                                          </p:val>
                                        </p:tav>
                                        <p:tav tm="100000">
                                          <p:val>
                                            <p:strVal val="#ppt_x"/>
                                          </p:val>
                                        </p:tav>
                                      </p:tavLst>
                                    </p:anim>
                                    <p:anim calcmode="lin" valueType="num">
                                      <p:cBhvr additive="base">
                                        <p:cTn id="8" dur="500" fill="hold"/>
                                        <p:tgtEl>
                                          <p:spTgt spid="15"/>
                                        </p:tgtEl>
                                        <p:attrNameLst>
                                          <p:attrName>ppt_y</p:attrName>
                                        </p:attrNameLst>
                                      </p:cBhvr>
                                      <p:tavLst>
                                        <p:tav tm="0">
                                          <p:val>
                                            <p:strVal val="0-#ppt_h/2"/>
                                          </p:val>
                                        </p:tav>
                                        <p:tav tm="100000">
                                          <p:val>
                                            <p:strVal val="#ppt_y"/>
                                          </p:val>
                                        </p:tav>
                                      </p:tavLst>
                                    </p:anim>
                                  </p:childTnLst>
                                </p:cTn>
                              </p:par>
                              <p:par>
                                <p:cTn id="9" presetID="10" presetClass="entr" presetSubtype="0" fill="hold" grpId="0" nodeType="with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fade">
                                      <p:cBhvr>
                                        <p:cTn id="11" dur="300"/>
                                        <p:tgtEl>
                                          <p:spTgt spid="22"/>
                                        </p:tgtEl>
                                      </p:cBhvr>
                                    </p:animEffect>
                                  </p:childTnLst>
                                </p:cTn>
                              </p:par>
                              <p:par>
                                <p:cTn id="12" presetID="2" presetClass="entr" presetSubtype="1" decel="50000" fill="hold" nodeType="withEffect">
                                  <p:stCondLst>
                                    <p:cond delay="0"/>
                                  </p:stCondLst>
                                  <p:childTnLst>
                                    <p:set>
                                      <p:cBhvr>
                                        <p:cTn id="13" dur="1" fill="hold">
                                          <p:stCondLst>
                                            <p:cond delay="0"/>
                                          </p:stCondLst>
                                        </p:cTn>
                                        <p:tgtEl>
                                          <p:spTgt spid="23"/>
                                        </p:tgtEl>
                                        <p:attrNameLst>
                                          <p:attrName>style.visibility</p:attrName>
                                        </p:attrNameLst>
                                      </p:cBhvr>
                                      <p:to>
                                        <p:strVal val="visible"/>
                                      </p:to>
                                    </p:set>
                                    <p:anim calcmode="lin" valueType="num">
                                      <p:cBhvr additive="base">
                                        <p:cTn id="14" dur="500" fill="hold"/>
                                        <p:tgtEl>
                                          <p:spTgt spid="23"/>
                                        </p:tgtEl>
                                        <p:attrNameLst>
                                          <p:attrName>ppt_x</p:attrName>
                                        </p:attrNameLst>
                                      </p:cBhvr>
                                      <p:tavLst>
                                        <p:tav tm="0">
                                          <p:val>
                                            <p:strVal val="#ppt_x"/>
                                          </p:val>
                                        </p:tav>
                                        <p:tav tm="100000">
                                          <p:val>
                                            <p:strVal val="#ppt_x"/>
                                          </p:val>
                                        </p:tav>
                                      </p:tavLst>
                                    </p:anim>
                                    <p:anim calcmode="lin" valueType="num">
                                      <p:cBhvr additive="base">
                                        <p:cTn id="15" dur="500" fill="hold"/>
                                        <p:tgtEl>
                                          <p:spTgt spid="23"/>
                                        </p:tgtEl>
                                        <p:attrNameLst>
                                          <p:attrName>ppt_y</p:attrName>
                                        </p:attrNameLst>
                                      </p:cBhvr>
                                      <p:tavLst>
                                        <p:tav tm="0">
                                          <p:val>
                                            <p:strVal val="0-#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 presetClass="exit" presetSubtype="1" accel="50000" fill="hold" nodeType="clickEffect">
                                  <p:stCondLst>
                                    <p:cond delay="100"/>
                                  </p:stCondLst>
                                  <p:childTnLst>
                                    <p:anim calcmode="lin" valueType="num">
                                      <p:cBhvr additive="base">
                                        <p:cTn id="19" dur="500"/>
                                        <p:tgtEl>
                                          <p:spTgt spid="23"/>
                                        </p:tgtEl>
                                        <p:attrNameLst>
                                          <p:attrName>ppt_x</p:attrName>
                                        </p:attrNameLst>
                                      </p:cBhvr>
                                      <p:tavLst>
                                        <p:tav tm="0">
                                          <p:val>
                                            <p:strVal val="ppt_x"/>
                                          </p:val>
                                        </p:tav>
                                        <p:tav tm="100000">
                                          <p:val>
                                            <p:strVal val="ppt_x"/>
                                          </p:val>
                                        </p:tav>
                                      </p:tavLst>
                                    </p:anim>
                                    <p:anim calcmode="lin" valueType="num">
                                      <p:cBhvr additive="base">
                                        <p:cTn id="20" dur="500"/>
                                        <p:tgtEl>
                                          <p:spTgt spid="23"/>
                                        </p:tgtEl>
                                        <p:attrNameLst>
                                          <p:attrName>ppt_y</p:attrName>
                                        </p:attrNameLst>
                                      </p:cBhvr>
                                      <p:tavLst>
                                        <p:tav tm="0">
                                          <p:val>
                                            <p:strVal val="ppt_y"/>
                                          </p:val>
                                        </p:tav>
                                        <p:tav tm="100000">
                                          <p:val>
                                            <p:strVal val="0-ppt_h/2"/>
                                          </p:val>
                                        </p:tav>
                                      </p:tavLst>
                                    </p:anim>
                                    <p:set>
                                      <p:cBhvr>
                                        <p:cTn id="21" dur="1" fill="hold">
                                          <p:stCondLst>
                                            <p:cond delay="499"/>
                                          </p:stCondLst>
                                        </p:cTn>
                                        <p:tgtEl>
                                          <p:spTgt spid="23"/>
                                        </p:tgtEl>
                                        <p:attrNameLst>
                                          <p:attrName>style.visibility</p:attrName>
                                        </p:attrNameLst>
                                      </p:cBhvr>
                                      <p:to>
                                        <p:strVal val="hidden"/>
                                      </p:to>
                                    </p:set>
                                  </p:childTnLst>
                                </p:cTn>
                              </p:par>
                              <p:par>
                                <p:cTn id="22" presetID="2" presetClass="exit" presetSubtype="1" accel="50000" fill="hold" nodeType="withEffect">
                                  <p:stCondLst>
                                    <p:cond delay="0"/>
                                  </p:stCondLst>
                                  <p:childTnLst>
                                    <p:anim calcmode="lin" valueType="num">
                                      <p:cBhvr additive="base">
                                        <p:cTn id="23" dur="500"/>
                                        <p:tgtEl>
                                          <p:spTgt spid="15"/>
                                        </p:tgtEl>
                                        <p:attrNameLst>
                                          <p:attrName>ppt_x</p:attrName>
                                        </p:attrNameLst>
                                      </p:cBhvr>
                                      <p:tavLst>
                                        <p:tav tm="0">
                                          <p:val>
                                            <p:strVal val="ppt_x"/>
                                          </p:val>
                                        </p:tav>
                                        <p:tav tm="100000">
                                          <p:val>
                                            <p:strVal val="ppt_x"/>
                                          </p:val>
                                        </p:tav>
                                      </p:tavLst>
                                    </p:anim>
                                    <p:anim calcmode="lin" valueType="num">
                                      <p:cBhvr additive="base">
                                        <p:cTn id="24" dur="500"/>
                                        <p:tgtEl>
                                          <p:spTgt spid="15"/>
                                        </p:tgtEl>
                                        <p:attrNameLst>
                                          <p:attrName>ppt_y</p:attrName>
                                        </p:attrNameLst>
                                      </p:cBhvr>
                                      <p:tavLst>
                                        <p:tav tm="0">
                                          <p:val>
                                            <p:strVal val="ppt_y"/>
                                          </p:val>
                                        </p:tav>
                                        <p:tav tm="100000">
                                          <p:val>
                                            <p:strVal val="0-ppt_h/2"/>
                                          </p:val>
                                        </p:tav>
                                      </p:tavLst>
                                    </p:anim>
                                    <p:set>
                                      <p:cBhvr>
                                        <p:cTn id="25" dur="1" fill="hold">
                                          <p:stCondLst>
                                            <p:cond delay="4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3" name="Group 22"/>
          <p:cNvGrpSpPr/>
          <p:nvPr/>
        </p:nvGrpSpPr>
        <p:grpSpPr>
          <a:xfrm>
            <a:off x="268442" y="2845810"/>
            <a:ext cx="4478526" cy="1498136"/>
            <a:chOff x="4635160" y="1619016"/>
            <a:chExt cx="1526849" cy="2936161"/>
          </a:xfrm>
          <a:solidFill>
            <a:schemeClr val="tx1">
              <a:lumMod val="75000"/>
              <a:lumOff val="25000"/>
            </a:schemeClr>
          </a:solidFill>
        </p:grpSpPr>
        <p:sp>
          <p:nvSpPr>
            <p:cNvPr id="24" name="Rectangle 23"/>
            <p:cNvSpPr/>
            <p:nvPr/>
          </p:nvSpPr>
          <p:spPr>
            <a:xfrm>
              <a:off x="4635160" y="1619016"/>
              <a:ext cx="1526849" cy="2936161"/>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25" name="TextBox 24"/>
            <p:cNvSpPr txBox="1"/>
            <p:nvPr/>
          </p:nvSpPr>
          <p:spPr>
            <a:xfrm>
              <a:off x="4696836" y="1755945"/>
              <a:ext cx="1410611" cy="2639137"/>
            </a:xfrm>
            <a:prstGeom prst="rect">
              <a:avLst/>
            </a:prstGeom>
            <a:grpFill/>
          </p:spPr>
          <p:txBody>
            <a:bodyPr wrap="square" rtlCol="0" anchor="ctr">
              <a:noAutofit/>
            </a:bodyPr>
            <a:lstStyle/>
            <a:p>
              <a:pPr lvl="0" algn="ctr"/>
              <a:r>
                <a:rPr lang="en-US" b="1" i="1" dirty="0" smtClean="0">
                  <a:solidFill>
                    <a:srgbClr val="FFFFFF"/>
                  </a:solidFill>
                  <a:latin typeface="Roboto Condensed Regular"/>
                  <a:cs typeface="Roboto Condensed Regular"/>
                </a:rPr>
                <a:t>USER</a:t>
              </a:r>
              <a:endParaRPr lang="en-US" b="1" dirty="0" smtClean="0">
                <a:solidFill>
                  <a:srgbClr val="FFFFFF"/>
                </a:solidFill>
                <a:latin typeface="Roboto Condensed Regular"/>
                <a:cs typeface="Roboto Condensed Regular"/>
              </a:endParaRPr>
            </a:p>
            <a:p>
              <a:pPr lvl="0" algn="ctr"/>
              <a:r>
                <a:rPr lang="en-US" dirty="0" smtClean="0">
                  <a:solidFill>
                    <a:srgbClr val="FFFFFF"/>
                  </a:solidFill>
                  <a:latin typeface="Roboto Condensed Regular"/>
                  <a:cs typeface="Roboto Condensed Regular"/>
                </a:rPr>
                <a:t>This </a:t>
              </a:r>
              <a:r>
                <a:rPr lang="en-US" dirty="0">
                  <a:solidFill>
                    <a:srgbClr val="FFFFFF"/>
                  </a:solidFill>
                  <a:latin typeface="Roboto Condensed Regular"/>
                  <a:cs typeface="Roboto Condensed Regular"/>
                </a:rPr>
                <a:t>will help in determining the type of disaster. For example, @</a:t>
              </a:r>
              <a:r>
                <a:rPr lang="en-US" dirty="0" err="1">
                  <a:solidFill>
                    <a:srgbClr val="FFFFFF"/>
                  </a:solidFill>
                  <a:latin typeface="Roboto Condensed Regular"/>
                  <a:cs typeface="Roboto Condensed Regular"/>
                </a:rPr>
                <a:t>dost_pagasa</a:t>
              </a:r>
              <a:r>
                <a:rPr lang="en-US" dirty="0">
                  <a:solidFill>
                    <a:srgbClr val="FFFFFF"/>
                  </a:solidFill>
                  <a:latin typeface="Roboto Condensed Regular"/>
                  <a:cs typeface="Roboto Condensed Regular"/>
                </a:rPr>
                <a:t> will tweet about typhoons.</a:t>
              </a:r>
              <a:endParaRPr lang="en-PH" dirty="0">
                <a:solidFill>
                  <a:srgbClr val="FFFFFF"/>
                </a:solidFill>
                <a:latin typeface="Roboto Condensed Regular"/>
                <a:cs typeface="Roboto Condensed Regular"/>
              </a:endParaRPr>
            </a:p>
          </p:txBody>
        </p:sp>
      </p:grpSp>
      <p:pic>
        <p:nvPicPr>
          <p:cNvPr id="2" name="Picture 1" descr="Arki.png"/>
          <p:cNvPicPr>
            <a:picLocks noChangeAspect="1"/>
          </p:cNvPicPr>
          <p:nvPr/>
        </p:nvPicPr>
        <p:blipFill rotWithShape="1">
          <a:blip r:embed="rId4">
            <a:extLst>
              <a:ext uri="{28A0092B-C50C-407E-A947-70E740481C1C}">
                <a14:useLocalDpi xmlns:a14="http://schemas.microsoft.com/office/drawing/2010/main" val="0"/>
              </a:ext>
            </a:extLst>
          </a:blip>
          <a:srcRect l="1723" t="1840" r="1904" b="2200"/>
          <a:stretch/>
        </p:blipFill>
        <p:spPr>
          <a:xfrm>
            <a:off x="4948994" y="142105"/>
            <a:ext cx="3991746" cy="4831536"/>
          </a:xfrm>
          <a:prstGeom prst="rect">
            <a:avLst/>
          </a:prstGeom>
        </p:spPr>
      </p:pic>
      <p:grpSp>
        <p:nvGrpSpPr>
          <p:cNvPr id="15" name="Group 14"/>
          <p:cNvGrpSpPr/>
          <p:nvPr/>
        </p:nvGrpSpPr>
        <p:grpSpPr>
          <a:xfrm>
            <a:off x="267019" y="908126"/>
            <a:ext cx="4478526" cy="1831819"/>
            <a:chOff x="4635160" y="1619016"/>
            <a:chExt cx="1526849" cy="2936161"/>
          </a:xfrm>
          <a:solidFill>
            <a:schemeClr val="tx1">
              <a:lumMod val="75000"/>
              <a:lumOff val="25000"/>
            </a:schemeClr>
          </a:solidFill>
        </p:grpSpPr>
        <p:sp>
          <p:nvSpPr>
            <p:cNvPr id="16" name="Rectangle 15"/>
            <p:cNvSpPr/>
            <p:nvPr/>
          </p:nvSpPr>
          <p:spPr>
            <a:xfrm>
              <a:off x="4635160" y="1619016"/>
              <a:ext cx="1526849" cy="2936161"/>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18" name="TextBox 17"/>
            <p:cNvSpPr txBox="1"/>
            <p:nvPr/>
          </p:nvSpPr>
          <p:spPr>
            <a:xfrm>
              <a:off x="4696836" y="1774016"/>
              <a:ext cx="1410611" cy="2639138"/>
            </a:xfrm>
            <a:prstGeom prst="rect">
              <a:avLst/>
            </a:prstGeom>
            <a:grpFill/>
          </p:spPr>
          <p:txBody>
            <a:bodyPr wrap="square" rtlCol="0" anchor="ctr">
              <a:noAutofit/>
            </a:bodyPr>
            <a:lstStyle/>
            <a:p>
              <a:pPr lvl="0" algn="ctr"/>
              <a:r>
                <a:rPr lang="en-US" b="1" i="1" dirty="0" smtClean="0">
                  <a:solidFill>
                    <a:srgbClr val="FFFFFF"/>
                  </a:solidFill>
                  <a:latin typeface="Roboto Condensed Regular"/>
                  <a:cs typeface="Roboto Condensed Regular"/>
                </a:rPr>
                <a:t>N-GRAM</a:t>
              </a:r>
              <a:endParaRPr lang="en-US" b="1" dirty="0" smtClean="0">
                <a:solidFill>
                  <a:srgbClr val="FFFFFF"/>
                </a:solidFill>
                <a:latin typeface="Roboto Condensed Regular"/>
                <a:cs typeface="Roboto Condensed Regular"/>
              </a:endParaRPr>
            </a:p>
            <a:p>
              <a:pPr lvl="0" algn="ctr"/>
              <a:r>
                <a:rPr lang="en-US" dirty="0" smtClean="0">
                  <a:solidFill>
                    <a:srgbClr val="FFFFFF"/>
                  </a:solidFill>
                  <a:latin typeface="Roboto Condensed Regular"/>
                  <a:cs typeface="Roboto Condensed Regular"/>
                </a:rPr>
                <a:t>This </a:t>
              </a:r>
              <a:r>
                <a:rPr lang="en-US" dirty="0">
                  <a:solidFill>
                    <a:srgbClr val="FFFFFF"/>
                  </a:solidFill>
                  <a:latin typeface="Roboto Condensed Regular"/>
                  <a:cs typeface="Roboto Condensed Regular"/>
                </a:rPr>
                <a:t>is mainly responsible for generating/extracting the different n-grams for the input tweets, specifically, the bi-gram and the tri-gram of the input tweets.</a:t>
              </a:r>
              <a:endParaRPr lang="en-PH" dirty="0">
                <a:solidFill>
                  <a:srgbClr val="FFFFFF"/>
                </a:solidFill>
                <a:latin typeface="Roboto Condensed Regular"/>
                <a:cs typeface="Roboto Condensed Regular"/>
              </a:endParaRPr>
            </a:p>
          </p:txBody>
        </p:sp>
      </p:grpSp>
      <p:sp>
        <p:nvSpPr>
          <p:cNvPr id="20" name="Rectangle 19"/>
          <p:cNvSpPr/>
          <p:nvPr/>
        </p:nvSpPr>
        <p:spPr>
          <a:xfrm>
            <a:off x="0" y="-38"/>
            <a:ext cx="4948994" cy="908162"/>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grpSp>
        <p:nvGrpSpPr>
          <p:cNvPr id="11" name="Group 10"/>
          <p:cNvGrpSpPr/>
          <p:nvPr/>
        </p:nvGrpSpPr>
        <p:grpSpPr>
          <a:xfrm>
            <a:off x="267019" y="371600"/>
            <a:ext cx="4478526" cy="536524"/>
            <a:chOff x="1153673" y="959571"/>
            <a:chExt cx="6765636" cy="536524"/>
          </a:xfrm>
          <a:solidFill>
            <a:srgbClr val="E40093"/>
          </a:solidFill>
        </p:grpSpPr>
        <p:sp>
          <p:nvSpPr>
            <p:cNvPr id="13" name="Rectangle 12"/>
            <p:cNvSpPr/>
            <p:nvPr/>
          </p:nvSpPr>
          <p:spPr>
            <a:xfrm>
              <a:off x="1153673" y="959571"/>
              <a:ext cx="6765636" cy="536524"/>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14" name="TextBox 13"/>
            <p:cNvSpPr txBox="1"/>
            <p:nvPr/>
          </p:nvSpPr>
          <p:spPr>
            <a:xfrm>
              <a:off x="1291868" y="1050346"/>
              <a:ext cx="6455619" cy="369332"/>
            </a:xfrm>
            <a:prstGeom prst="rect">
              <a:avLst/>
            </a:prstGeom>
            <a:noFill/>
          </p:spPr>
          <p:txBody>
            <a:bodyPr wrap="square" rtlCol="0">
              <a:spAutoFit/>
            </a:bodyPr>
            <a:lstStyle/>
            <a:p>
              <a:r>
                <a:rPr lang="en-PH" b="1" dirty="0" smtClean="0">
                  <a:solidFill>
                    <a:schemeClr val="bg1"/>
                  </a:solidFill>
                  <a:latin typeface="Roboto Condensed"/>
                </a:rPr>
                <a:t>FEATURE EXTRACTION MODULE</a:t>
              </a:r>
              <a:endParaRPr lang="en-PH" b="1" dirty="0">
                <a:solidFill>
                  <a:schemeClr val="bg1"/>
                </a:solidFill>
                <a:latin typeface="Roboto Condensed"/>
              </a:endParaRPr>
            </a:p>
          </p:txBody>
        </p:sp>
      </p:grpSp>
      <p:sp>
        <p:nvSpPr>
          <p:cNvPr id="10" name="Oval 9"/>
          <p:cNvSpPr/>
          <p:nvPr/>
        </p:nvSpPr>
        <p:spPr>
          <a:xfrm>
            <a:off x="4114081" y="664658"/>
            <a:ext cx="469168" cy="469168"/>
          </a:xfrm>
          <a:prstGeom prst="ellipse">
            <a:avLst/>
          </a:prstGeom>
          <a:solidFill>
            <a:srgbClr val="8021AD"/>
          </a:solidFill>
          <a:ln>
            <a:noFill/>
          </a:ln>
          <a:effectLst>
            <a:outerShdw blurRad="152400" dist="38100" dir="5400000" sx="97000" sy="97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1400" dirty="0" smtClean="0">
                <a:solidFill>
                  <a:schemeClr val="bg1"/>
                </a:solidFill>
                <a:latin typeface="Roboto Condensed Regular"/>
                <a:cs typeface="Roboto Condensed Regular"/>
              </a:rPr>
              <a:t>3</a:t>
            </a:r>
            <a:endParaRPr lang="en-PH" sz="1400" dirty="0">
              <a:solidFill>
                <a:schemeClr val="bg1"/>
              </a:solidFill>
              <a:latin typeface="Roboto Condensed Regular"/>
              <a:cs typeface="Roboto Condensed Regular"/>
            </a:endParaRPr>
          </a:p>
        </p:txBody>
      </p:sp>
      <p:sp>
        <p:nvSpPr>
          <p:cNvPr id="22" name="Rectangle 21"/>
          <p:cNvSpPr/>
          <p:nvPr/>
        </p:nvSpPr>
        <p:spPr>
          <a:xfrm>
            <a:off x="5065042" y="1697974"/>
            <a:ext cx="2137371" cy="327090"/>
          </a:xfrm>
          <a:prstGeom prst="rect">
            <a:avLst/>
          </a:prstGeom>
          <a:noFill/>
          <a:ln w="57150" cmpd="sng">
            <a:solidFill>
              <a:srgbClr val="E40093"/>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Tree>
    <p:custDataLst>
      <p:tags r:id="rId1"/>
    </p:custDataLst>
    <p:extLst>
      <p:ext uri="{BB962C8B-B14F-4D97-AF65-F5344CB8AC3E}">
        <p14:creationId xmlns:p14="http://schemas.microsoft.com/office/powerpoint/2010/main" val="293127826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50000" fill="hold" nodeType="with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additive="base">
                                        <p:cTn id="7" dur="500" fill="hold"/>
                                        <p:tgtEl>
                                          <p:spTgt spid="23"/>
                                        </p:tgtEl>
                                        <p:attrNameLst>
                                          <p:attrName>ppt_x</p:attrName>
                                        </p:attrNameLst>
                                      </p:cBhvr>
                                      <p:tavLst>
                                        <p:tav tm="0">
                                          <p:val>
                                            <p:strVal val="#ppt_x"/>
                                          </p:val>
                                        </p:tav>
                                        <p:tav tm="100000">
                                          <p:val>
                                            <p:strVal val="#ppt_x"/>
                                          </p:val>
                                        </p:tav>
                                      </p:tavLst>
                                    </p:anim>
                                    <p:anim calcmode="lin" valueType="num">
                                      <p:cBhvr additive="base">
                                        <p:cTn id="8" dur="500" fill="hold"/>
                                        <p:tgtEl>
                                          <p:spTgt spid="23"/>
                                        </p:tgtEl>
                                        <p:attrNameLst>
                                          <p:attrName>ppt_y</p:attrName>
                                        </p:attrNameLst>
                                      </p:cBhvr>
                                      <p:tavLst>
                                        <p:tav tm="0">
                                          <p:val>
                                            <p:strVal val="0-#ppt_h/2"/>
                                          </p:val>
                                        </p:tav>
                                        <p:tav tm="100000">
                                          <p:val>
                                            <p:strVal val="#ppt_y"/>
                                          </p:val>
                                        </p:tav>
                                      </p:tavLst>
                                    </p:anim>
                                  </p:childTnLst>
                                </p:cTn>
                              </p:par>
                              <p:par>
                                <p:cTn id="9" presetID="2" presetClass="entr" presetSubtype="1" decel="50000" fill="hold" nodeType="withEffect">
                                  <p:stCondLst>
                                    <p:cond delay="1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500" fill="hold"/>
                                        <p:tgtEl>
                                          <p:spTgt spid="15"/>
                                        </p:tgtEl>
                                        <p:attrNameLst>
                                          <p:attrName>ppt_x</p:attrName>
                                        </p:attrNameLst>
                                      </p:cBhvr>
                                      <p:tavLst>
                                        <p:tav tm="0">
                                          <p:val>
                                            <p:strVal val="#ppt_x"/>
                                          </p:val>
                                        </p:tav>
                                        <p:tav tm="100000">
                                          <p:val>
                                            <p:strVal val="#ppt_x"/>
                                          </p:val>
                                        </p:tav>
                                      </p:tavLst>
                                    </p:anim>
                                    <p:anim calcmode="lin" valueType="num">
                                      <p:cBhvr additive="base">
                                        <p:cTn id="12" dur="500" fill="hold"/>
                                        <p:tgtEl>
                                          <p:spTgt spid="15"/>
                                        </p:tgtEl>
                                        <p:attrNameLst>
                                          <p:attrName>ppt_y</p:attrName>
                                        </p:attrNameLst>
                                      </p:cBhvr>
                                      <p:tavLst>
                                        <p:tav tm="0">
                                          <p:val>
                                            <p:strVal val="0-#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xit" presetSubtype="1" accel="50000" fill="hold" nodeType="clickEffect">
                                  <p:stCondLst>
                                    <p:cond delay="100"/>
                                  </p:stCondLst>
                                  <p:childTnLst>
                                    <p:anim calcmode="lin" valueType="num">
                                      <p:cBhvr additive="base">
                                        <p:cTn id="16" dur="500"/>
                                        <p:tgtEl>
                                          <p:spTgt spid="23"/>
                                        </p:tgtEl>
                                        <p:attrNameLst>
                                          <p:attrName>ppt_x</p:attrName>
                                        </p:attrNameLst>
                                      </p:cBhvr>
                                      <p:tavLst>
                                        <p:tav tm="0">
                                          <p:val>
                                            <p:strVal val="ppt_x"/>
                                          </p:val>
                                        </p:tav>
                                        <p:tav tm="100000">
                                          <p:val>
                                            <p:strVal val="ppt_x"/>
                                          </p:val>
                                        </p:tav>
                                      </p:tavLst>
                                    </p:anim>
                                    <p:anim calcmode="lin" valueType="num">
                                      <p:cBhvr additive="base">
                                        <p:cTn id="17" dur="500"/>
                                        <p:tgtEl>
                                          <p:spTgt spid="23"/>
                                        </p:tgtEl>
                                        <p:attrNameLst>
                                          <p:attrName>ppt_y</p:attrName>
                                        </p:attrNameLst>
                                      </p:cBhvr>
                                      <p:tavLst>
                                        <p:tav tm="0">
                                          <p:val>
                                            <p:strVal val="ppt_y"/>
                                          </p:val>
                                        </p:tav>
                                        <p:tav tm="100000">
                                          <p:val>
                                            <p:strVal val="0-ppt_h/2"/>
                                          </p:val>
                                        </p:tav>
                                      </p:tavLst>
                                    </p:anim>
                                    <p:set>
                                      <p:cBhvr>
                                        <p:cTn id="18" dur="1" fill="hold">
                                          <p:stCondLst>
                                            <p:cond delay="499"/>
                                          </p:stCondLst>
                                        </p:cTn>
                                        <p:tgtEl>
                                          <p:spTgt spid="23"/>
                                        </p:tgtEl>
                                        <p:attrNameLst>
                                          <p:attrName>style.visibility</p:attrName>
                                        </p:attrNameLst>
                                      </p:cBhvr>
                                      <p:to>
                                        <p:strVal val="hidden"/>
                                      </p:to>
                                    </p:set>
                                  </p:childTnLst>
                                </p:cTn>
                              </p:par>
                              <p:par>
                                <p:cTn id="19" presetID="2" presetClass="exit" presetSubtype="1" accel="50000" fill="hold" nodeType="withEffect">
                                  <p:stCondLst>
                                    <p:cond delay="0"/>
                                  </p:stCondLst>
                                  <p:childTnLst>
                                    <p:anim calcmode="lin" valueType="num">
                                      <p:cBhvr additive="base">
                                        <p:cTn id="20" dur="500"/>
                                        <p:tgtEl>
                                          <p:spTgt spid="15"/>
                                        </p:tgtEl>
                                        <p:attrNameLst>
                                          <p:attrName>ppt_x</p:attrName>
                                        </p:attrNameLst>
                                      </p:cBhvr>
                                      <p:tavLst>
                                        <p:tav tm="0">
                                          <p:val>
                                            <p:strVal val="ppt_x"/>
                                          </p:val>
                                        </p:tav>
                                        <p:tav tm="100000">
                                          <p:val>
                                            <p:strVal val="ppt_x"/>
                                          </p:val>
                                        </p:tav>
                                      </p:tavLst>
                                    </p:anim>
                                    <p:anim calcmode="lin" valueType="num">
                                      <p:cBhvr additive="base">
                                        <p:cTn id="21" dur="500"/>
                                        <p:tgtEl>
                                          <p:spTgt spid="15"/>
                                        </p:tgtEl>
                                        <p:attrNameLst>
                                          <p:attrName>ppt_y</p:attrName>
                                        </p:attrNameLst>
                                      </p:cBhvr>
                                      <p:tavLst>
                                        <p:tav tm="0">
                                          <p:val>
                                            <p:strVal val="ppt_y"/>
                                          </p:val>
                                        </p:tav>
                                        <p:tav tm="100000">
                                          <p:val>
                                            <p:strVal val="0-ppt_h/2"/>
                                          </p:val>
                                        </p:tav>
                                      </p:tavLst>
                                    </p:anim>
                                    <p:set>
                                      <p:cBhvr>
                                        <p:cTn id="22" dur="1" fill="hold">
                                          <p:stCondLst>
                                            <p:cond delay="4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descr="Arki.png"/>
          <p:cNvPicPr>
            <a:picLocks noChangeAspect="1"/>
          </p:cNvPicPr>
          <p:nvPr/>
        </p:nvPicPr>
        <p:blipFill rotWithShape="1">
          <a:blip r:embed="rId4">
            <a:extLst>
              <a:ext uri="{28A0092B-C50C-407E-A947-70E740481C1C}">
                <a14:useLocalDpi xmlns:a14="http://schemas.microsoft.com/office/drawing/2010/main" val="0"/>
              </a:ext>
            </a:extLst>
          </a:blip>
          <a:srcRect l="1723" t="1840" r="1904" b="2200"/>
          <a:stretch/>
        </p:blipFill>
        <p:spPr>
          <a:xfrm>
            <a:off x="4948994" y="142105"/>
            <a:ext cx="3991746" cy="4831536"/>
          </a:xfrm>
          <a:prstGeom prst="rect">
            <a:avLst/>
          </a:prstGeom>
        </p:spPr>
      </p:pic>
      <p:grpSp>
        <p:nvGrpSpPr>
          <p:cNvPr id="15" name="Group 14"/>
          <p:cNvGrpSpPr/>
          <p:nvPr/>
        </p:nvGrpSpPr>
        <p:grpSpPr>
          <a:xfrm>
            <a:off x="267019" y="908127"/>
            <a:ext cx="4478526" cy="1172286"/>
            <a:chOff x="4635160" y="1619016"/>
            <a:chExt cx="1526849" cy="2936161"/>
          </a:xfrm>
          <a:solidFill>
            <a:schemeClr val="tx1">
              <a:lumMod val="75000"/>
              <a:lumOff val="25000"/>
            </a:schemeClr>
          </a:solidFill>
        </p:grpSpPr>
        <p:sp>
          <p:nvSpPr>
            <p:cNvPr id="16" name="Rectangle 15"/>
            <p:cNvSpPr/>
            <p:nvPr/>
          </p:nvSpPr>
          <p:spPr>
            <a:xfrm>
              <a:off x="4635160" y="1619016"/>
              <a:ext cx="1526849" cy="2936161"/>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18" name="TextBox 17"/>
            <p:cNvSpPr txBox="1"/>
            <p:nvPr/>
          </p:nvSpPr>
          <p:spPr>
            <a:xfrm>
              <a:off x="4696836" y="1774016"/>
              <a:ext cx="1410611" cy="2639138"/>
            </a:xfrm>
            <a:prstGeom prst="rect">
              <a:avLst/>
            </a:prstGeom>
            <a:grpFill/>
          </p:spPr>
          <p:txBody>
            <a:bodyPr wrap="square" rtlCol="0" anchor="ctr">
              <a:noAutofit/>
            </a:bodyPr>
            <a:lstStyle/>
            <a:p>
              <a:pPr algn="ctr">
                <a:lnSpc>
                  <a:spcPct val="90000"/>
                </a:lnSpc>
              </a:pPr>
              <a:r>
                <a:rPr lang="en-US" b="1" i="1" dirty="0" smtClean="0">
                  <a:solidFill>
                    <a:srgbClr val="FFFFFF"/>
                  </a:solidFill>
                  <a:latin typeface="Roboto Condensed Regular"/>
                  <a:cs typeface="Roboto Condensed Regular"/>
                </a:rPr>
                <a:t>LOCATION</a:t>
              </a:r>
              <a:endParaRPr lang="en-US" b="1" dirty="0" smtClean="0">
                <a:solidFill>
                  <a:srgbClr val="FFFFFF"/>
                </a:solidFill>
                <a:latin typeface="Roboto Condensed Regular"/>
                <a:cs typeface="Roboto Condensed Regular"/>
              </a:endParaRPr>
            </a:p>
            <a:p>
              <a:pPr algn="ctr">
                <a:lnSpc>
                  <a:spcPct val="90000"/>
                </a:lnSpc>
              </a:pPr>
              <a:r>
                <a:rPr lang="en-US" dirty="0" smtClean="0">
                  <a:solidFill>
                    <a:srgbClr val="FFFFFF"/>
                  </a:solidFill>
                  <a:latin typeface="Roboto Condensed Regular"/>
                  <a:cs typeface="Roboto Condensed Regular"/>
                </a:rPr>
                <a:t>This </a:t>
              </a:r>
              <a:r>
                <a:rPr lang="en-US" dirty="0">
                  <a:solidFill>
                    <a:srgbClr val="FFFFFF"/>
                  </a:solidFill>
                  <a:latin typeface="Roboto Condensed Regular"/>
                  <a:cs typeface="Roboto Condensed Regular"/>
                </a:rPr>
                <a:t>feature are the locations mentioned in the tweet.</a:t>
              </a:r>
              <a:r>
                <a:rPr lang="en-PH" dirty="0">
                  <a:solidFill>
                    <a:srgbClr val="FFFFFF"/>
                  </a:solidFill>
                  <a:latin typeface="Roboto Condensed Regular"/>
                  <a:cs typeface="Roboto Condensed Regular"/>
                </a:rPr>
                <a:t> </a:t>
              </a:r>
              <a:endParaRPr lang="en-PH" b="1" dirty="0">
                <a:solidFill>
                  <a:srgbClr val="FFFFFF"/>
                </a:solidFill>
                <a:latin typeface="Roboto Condensed Regular"/>
                <a:cs typeface="Roboto Condensed Regular"/>
              </a:endParaRPr>
            </a:p>
          </p:txBody>
        </p:sp>
      </p:grpSp>
      <p:sp>
        <p:nvSpPr>
          <p:cNvPr id="20" name="Rectangle 19"/>
          <p:cNvSpPr/>
          <p:nvPr/>
        </p:nvSpPr>
        <p:spPr>
          <a:xfrm>
            <a:off x="0" y="-38"/>
            <a:ext cx="4948994" cy="908162"/>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grpSp>
        <p:nvGrpSpPr>
          <p:cNvPr id="11" name="Group 10"/>
          <p:cNvGrpSpPr/>
          <p:nvPr/>
        </p:nvGrpSpPr>
        <p:grpSpPr>
          <a:xfrm>
            <a:off x="267019" y="371600"/>
            <a:ext cx="4478526" cy="536524"/>
            <a:chOff x="1153673" y="959571"/>
            <a:chExt cx="6765636" cy="536524"/>
          </a:xfrm>
          <a:solidFill>
            <a:srgbClr val="E40093"/>
          </a:solidFill>
        </p:grpSpPr>
        <p:sp>
          <p:nvSpPr>
            <p:cNvPr id="13" name="Rectangle 12"/>
            <p:cNvSpPr/>
            <p:nvPr/>
          </p:nvSpPr>
          <p:spPr>
            <a:xfrm>
              <a:off x="1153673" y="959571"/>
              <a:ext cx="6765636" cy="536524"/>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14" name="TextBox 13"/>
            <p:cNvSpPr txBox="1"/>
            <p:nvPr/>
          </p:nvSpPr>
          <p:spPr>
            <a:xfrm>
              <a:off x="1291868" y="1050346"/>
              <a:ext cx="6455619" cy="369332"/>
            </a:xfrm>
            <a:prstGeom prst="rect">
              <a:avLst/>
            </a:prstGeom>
            <a:noFill/>
          </p:spPr>
          <p:txBody>
            <a:bodyPr wrap="square" rtlCol="0">
              <a:spAutoFit/>
            </a:bodyPr>
            <a:lstStyle/>
            <a:p>
              <a:r>
                <a:rPr lang="en-PH" b="1" dirty="0" smtClean="0">
                  <a:solidFill>
                    <a:schemeClr val="bg1"/>
                  </a:solidFill>
                  <a:latin typeface="Roboto Condensed"/>
                </a:rPr>
                <a:t>FEATURE EXTRACTION MODULE</a:t>
              </a:r>
              <a:endParaRPr lang="en-PH" b="1" dirty="0">
                <a:solidFill>
                  <a:schemeClr val="bg1"/>
                </a:solidFill>
                <a:latin typeface="Roboto Condensed"/>
              </a:endParaRPr>
            </a:p>
          </p:txBody>
        </p:sp>
      </p:grpSp>
      <p:sp>
        <p:nvSpPr>
          <p:cNvPr id="10" name="Oval 9"/>
          <p:cNvSpPr/>
          <p:nvPr/>
        </p:nvSpPr>
        <p:spPr>
          <a:xfrm>
            <a:off x="4114081" y="664658"/>
            <a:ext cx="469168" cy="469168"/>
          </a:xfrm>
          <a:prstGeom prst="ellipse">
            <a:avLst/>
          </a:prstGeom>
          <a:solidFill>
            <a:srgbClr val="8021AD"/>
          </a:solidFill>
          <a:ln>
            <a:noFill/>
          </a:ln>
          <a:effectLst>
            <a:outerShdw blurRad="152400" dist="38100" dir="5400000" sx="97000" sy="97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1400" dirty="0" smtClean="0">
                <a:solidFill>
                  <a:schemeClr val="bg1"/>
                </a:solidFill>
                <a:latin typeface="Roboto Condensed Regular"/>
                <a:cs typeface="Roboto Condensed Regular"/>
              </a:rPr>
              <a:t>3</a:t>
            </a:r>
            <a:endParaRPr lang="en-PH" sz="1400" dirty="0">
              <a:solidFill>
                <a:schemeClr val="bg1"/>
              </a:solidFill>
              <a:latin typeface="Roboto Condensed Regular"/>
              <a:cs typeface="Roboto Condensed Regular"/>
            </a:endParaRPr>
          </a:p>
        </p:txBody>
      </p:sp>
      <p:sp>
        <p:nvSpPr>
          <p:cNvPr id="22" name="Rectangle 21"/>
          <p:cNvSpPr/>
          <p:nvPr/>
        </p:nvSpPr>
        <p:spPr>
          <a:xfrm>
            <a:off x="5065042" y="1697974"/>
            <a:ext cx="2137371" cy="327090"/>
          </a:xfrm>
          <a:prstGeom prst="rect">
            <a:avLst/>
          </a:prstGeom>
          <a:noFill/>
          <a:ln w="57150" cmpd="sng">
            <a:solidFill>
              <a:srgbClr val="E40093"/>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Tree>
    <p:custDataLst>
      <p:tags r:id="rId1"/>
    </p:custDataLst>
    <p:extLst>
      <p:ext uri="{BB962C8B-B14F-4D97-AF65-F5344CB8AC3E}">
        <p14:creationId xmlns:p14="http://schemas.microsoft.com/office/powerpoint/2010/main" val="418516729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50000" fill="hold" nodeType="withEffect">
                                  <p:stCondLst>
                                    <p:cond delay="1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ppt_x"/>
                                          </p:val>
                                        </p:tav>
                                        <p:tav tm="100000">
                                          <p:val>
                                            <p:strVal val="#ppt_x"/>
                                          </p:val>
                                        </p:tav>
                                      </p:tavLst>
                                    </p:anim>
                                    <p:anim calcmode="lin" valueType="num">
                                      <p:cBhvr additive="base">
                                        <p:cTn id="8" dur="500" fill="hold"/>
                                        <p:tgtEl>
                                          <p:spTgt spid="15"/>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xit" presetSubtype="1" accel="50000" fill="hold" nodeType="clickEffect">
                                  <p:stCondLst>
                                    <p:cond delay="0"/>
                                  </p:stCondLst>
                                  <p:childTnLst>
                                    <p:anim calcmode="lin" valueType="num">
                                      <p:cBhvr additive="base">
                                        <p:cTn id="12" dur="500"/>
                                        <p:tgtEl>
                                          <p:spTgt spid="15"/>
                                        </p:tgtEl>
                                        <p:attrNameLst>
                                          <p:attrName>ppt_x</p:attrName>
                                        </p:attrNameLst>
                                      </p:cBhvr>
                                      <p:tavLst>
                                        <p:tav tm="0">
                                          <p:val>
                                            <p:strVal val="ppt_x"/>
                                          </p:val>
                                        </p:tav>
                                        <p:tav tm="100000">
                                          <p:val>
                                            <p:strVal val="ppt_x"/>
                                          </p:val>
                                        </p:tav>
                                      </p:tavLst>
                                    </p:anim>
                                    <p:anim calcmode="lin" valueType="num">
                                      <p:cBhvr additive="base">
                                        <p:cTn id="13" dur="500"/>
                                        <p:tgtEl>
                                          <p:spTgt spid="15"/>
                                        </p:tgtEl>
                                        <p:attrNameLst>
                                          <p:attrName>ppt_y</p:attrName>
                                        </p:attrNameLst>
                                      </p:cBhvr>
                                      <p:tavLst>
                                        <p:tav tm="0">
                                          <p:val>
                                            <p:strVal val="ppt_y"/>
                                          </p:val>
                                        </p:tav>
                                        <p:tav tm="100000">
                                          <p:val>
                                            <p:strVal val="0-ppt_h/2"/>
                                          </p:val>
                                        </p:tav>
                                      </p:tavLst>
                                    </p:anim>
                                    <p:set>
                                      <p:cBhvr>
                                        <p:cTn id="14" dur="1" fill="hold">
                                          <p:stCondLst>
                                            <p:cond delay="499"/>
                                          </p:stCondLst>
                                        </p:cTn>
                                        <p:tgtEl>
                                          <p:spTgt spid="15"/>
                                        </p:tgtEl>
                                        <p:attrNameLst>
                                          <p:attrName>style.visibility</p:attrName>
                                        </p:attrNameLst>
                                      </p:cBhvr>
                                      <p:to>
                                        <p:strVal val="hidden"/>
                                      </p:to>
                                    </p:set>
                                  </p:childTnLst>
                                </p:cTn>
                              </p:par>
                              <p:par>
                                <p:cTn id="15" presetID="10" presetClass="exit" presetSubtype="0" fill="hold" grpId="0" nodeType="withEffect">
                                  <p:stCondLst>
                                    <p:cond delay="0"/>
                                  </p:stCondLst>
                                  <p:childTnLst>
                                    <p:animEffect transition="out" filter="fade">
                                      <p:cBhvr>
                                        <p:cTn id="16" dur="300"/>
                                        <p:tgtEl>
                                          <p:spTgt spid="22"/>
                                        </p:tgtEl>
                                      </p:cBhvr>
                                    </p:animEffect>
                                    <p:set>
                                      <p:cBhvr>
                                        <p:cTn id="17" dur="1" fill="hold">
                                          <p:stCondLst>
                                            <p:cond delay="299"/>
                                          </p:stCondLst>
                                        </p:cTn>
                                        <p:tgtEl>
                                          <p:spTgt spid="2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9" name="Group 28"/>
          <p:cNvGrpSpPr/>
          <p:nvPr/>
        </p:nvGrpSpPr>
        <p:grpSpPr>
          <a:xfrm>
            <a:off x="272711" y="4513986"/>
            <a:ext cx="4478526" cy="466695"/>
            <a:chOff x="4635160" y="1619016"/>
            <a:chExt cx="1526849" cy="2936161"/>
          </a:xfrm>
          <a:solidFill>
            <a:schemeClr val="tx1">
              <a:lumMod val="75000"/>
              <a:lumOff val="25000"/>
            </a:schemeClr>
          </a:solidFill>
        </p:grpSpPr>
        <p:sp>
          <p:nvSpPr>
            <p:cNvPr id="30" name="Rectangle 29"/>
            <p:cNvSpPr/>
            <p:nvPr/>
          </p:nvSpPr>
          <p:spPr>
            <a:xfrm>
              <a:off x="4635160" y="1619016"/>
              <a:ext cx="1526849" cy="2936161"/>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31" name="TextBox 30"/>
            <p:cNvSpPr txBox="1"/>
            <p:nvPr/>
          </p:nvSpPr>
          <p:spPr>
            <a:xfrm>
              <a:off x="4696836" y="1755945"/>
              <a:ext cx="1410611" cy="2639137"/>
            </a:xfrm>
            <a:prstGeom prst="rect">
              <a:avLst/>
            </a:prstGeom>
            <a:grpFill/>
          </p:spPr>
          <p:txBody>
            <a:bodyPr wrap="square" rtlCol="0" anchor="ctr">
              <a:noAutofit/>
            </a:bodyPr>
            <a:lstStyle/>
            <a:p>
              <a:pPr lvl="0" algn="ctr"/>
              <a:r>
                <a:rPr lang="en-US" b="1" i="1" dirty="0" smtClean="0">
                  <a:solidFill>
                    <a:srgbClr val="FFFFFF"/>
                  </a:solidFill>
                  <a:latin typeface="Roboto Condensed Regular"/>
                  <a:cs typeface="Roboto Condensed Regular"/>
                </a:rPr>
                <a:t>OTHERS</a:t>
              </a:r>
              <a:endParaRPr lang="en-PH" dirty="0">
                <a:solidFill>
                  <a:srgbClr val="FFFFFF"/>
                </a:solidFill>
                <a:latin typeface="Roboto Condensed Regular"/>
                <a:cs typeface="Roboto Condensed Regular"/>
              </a:endParaRPr>
            </a:p>
          </p:txBody>
        </p:sp>
      </p:grpSp>
      <p:grpSp>
        <p:nvGrpSpPr>
          <p:cNvPr id="32" name="Group 31"/>
          <p:cNvGrpSpPr/>
          <p:nvPr/>
        </p:nvGrpSpPr>
        <p:grpSpPr>
          <a:xfrm>
            <a:off x="275526" y="3971237"/>
            <a:ext cx="4478526" cy="466695"/>
            <a:chOff x="4635160" y="1619016"/>
            <a:chExt cx="1526849" cy="2936161"/>
          </a:xfrm>
          <a:solidFill>
            <a:schemeClr val="tx1">
              <a:lumMod val="75000"/>
              <a:lumOff val="25000"/>
            </a:schemeClr>
          </a:solidFill>
        </p:grpSpPr>
        <p:sp>
          <p:nvSpPr>
            <p:cNvPr id="33" name="Rectangle 32"/>
            <p:cNvSpPr/>
            <p:nvPr/>
          </p:nvSpPr>
          <p:spPr>
            <a:xfrm>
              <a:off x="4635160" y="1619016"/>
              <a:ext cx="1526849" cy="2936161"/>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34" name="TextBox 33"/>
            <p:cNvSpPr txBox="1"/>
            <p:nvPr/>
          </p:nvSpPr>
          <p:spPr>
            <a:xfrm>
              <a:off x="4696836" y="1755945"/>
              <a:ext cx="1410611" cy="2639137"/>
            </a:xfrm>
            <a:prstGeom prst="rect">
              <a:avLst/>
            </a:prstGeom>
            <a:grpFill/>
          </p:spPr>
          <p:txBody>
            <a:bodyPr wrap="square" rtlCol="0" anchor="ctr">
              <a:noAutofit/>
            </a:bodyPr>
            <a:lstStyle/>
            <a:p>
              <a:pPr lvl="0" algn="ctr"/>
              <a:r>
                <a:rPr lang="en-US" b="1" i="1" dirty="0" smtClean="0">
                  <a:solidFill>
                    <a:srgbClr val="FFFFFF"/>
                  </a:solidFill>
                  <a:latin typeface="Roboto Condensed Regular"/>
                  <a:cs typeface="Roboto Condensed Regular"/>
                </a:rPr>
                <a:t>CALL FOR HELP</a:t>
              </a:r>
              <a:endParaRPr lang="en-PH" dirty="0">
                <a:solidFill>
                  <a:srgbClr val="FFFFFF"/>
                </a:solidFill>
                <a:latin typeface="Roboto Condensed Regular"/>
                <a:cs typeface="Roboto Condensed Regular"/>
              </a:endParaRPr>
            </a:p>
          </p:txBody>
        </p:sp>
      </p:grpSp>
      <p:grpSp>
        <p:nvGrpSpPr>
          <p:cNvPr id="26" name="Group 25"/>
          <p:cNvGrpSpPr/>
          <p:nvPr/>
        </p:nvGrpSpPr>
        <p:grpSpPr>
          <a:xfrm>
            <a:off x="271288" y="3427266"/>
            <a:ext cx="4478526" cy="466695"/>
            <a:chOff x="4635160" y="1619016"/>
            <a:chExt cx="1526849" cy="2936161"/>
          </a:xfrm>
          <a:solidFill>
            <a:schemeClr val="tx1">
              <a:lumMod val="75000"/>
              <a:lumOff val="25000"/>
            </a:schemeClr>
          </a:solidFill>
        </p:grpSpPr>
        <p:sp>
          <p:nvSpPr>
            <p:cNvPr id="27" name="Rectangle 26"/>
            <p:cNvSpPr/>
            <p:nvPr/>
          </p:nvSpPr>
          <p:spPr>
            <a:xfrm>
              <a:off x="4635160" y="1619016"/>
              <a:ext cx="1526849" cy="2936161"/>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28" name="TextBox 27"/>
            <p:cNvSpPr txBox="1"/>
            <p:nvPr/>
          </p:nvSpPr>
          <p:spPr>
            <a:xfrm>
              <a:off x="4696836" y="1755945"/>
              <a:ext cx="1410611" cy="2639137"/>
            </a:xfrm>
            <a:prstGeom prst="rect">
              <a:avLst/>
            </a:prstGeom>
            <a:grpFill/>
          </p:spPr>
          <p:txBody>
            <a:bodyPr wrap="square" rtlCol="0" anchor="ctr">
              <a:noAutofit/>
            </a:bodyPr>
            <a:lstStyle/>
            <a:p>
              <a:pPr lvl="0" algn="ctr"/>
              <a:r>
                <a:rPr lang="en-US" b="1" i="1" dirty="0" smtClean="0">
                  <a:solidFill>
                    <a:srgbClr val="FFFFFF"/>
                  </a:solidFill>
                  <a:latin typeface="Roboto Condensed Regular"/>
                  <a:cs typeface="Roboto Condensed Regular"/>
                </a:rPr>
                <a:t>DONATION</a:t>
              </a:r>
              <a:endParaRPr lang="en-PH" dirty="0">
                <a:solidFill>
                  <a:srgbClr val="FFFFFF"/>
                </a:solidFill>
                <a:latin typeface="Roboto Condensed Regular"/>
                <a:cs typeface="Roboto Condensed Regular"/>
              </a:endParaRPr>
            </a:p>
          </p:txBody>
        </p:sp>
      </p:grpSp>
      <p:grpSp>
        <p:nvGrpSpPr>
          <p:cNvPr id="17" name="Group 16"/>
          <p:cNvGrpSpPr/>
          <p:nvPr/>
        </p:nvGrpSpPr>
        <p:grpSpPr>
          <a:xfrm>
            <a:off x="269865" y="2887460"/>
            <a:ext cx="4478526" cy="466695"/>
            <a:chOff x="4635160" y="1619016"/>
            <a:chExt cx="1526849" cy="2936161"/>
          </a:xfrm>
          <a:solidFill>
            <a:schemeClr val="tx1">
              <a:lumMod val="75000"/>
              <a:lumOff val="25000"/>
            </a:schemeClr>
          </a:solidFill>
        </p:grpSpPr>
        <p:sp>
          <p:nvSpPr>
            <p:cNvPr id="19" name="Rectangle 18"/>
            <p:cNvSpPr/>
            <p:nvPr/>
          </p:nvSpPr>
          <p:spPr>
            <a:xfrm>
              <a:off x="4635160" y="1619016"/>
              <a:ext cx="1526849" cy="2936161"/>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21" name="TextBox 20"/>
            <p:cNvSpPr txBox="1"/>
            <p:nvPr/>
          </p:nvSpPr>
          <p:spPr>
            <a:xfrm>
              <a:off x="4696836" y="1755945"/>
              <a:ext cx="1410611" cy="2639137"/>
            </a:xfrm>
            <a:prstGeom prst="rect">
              <a:avLst/>
            </a:prstGeom>
            <a:grpFill/>
          </p:spPr>
          <p:txBody>
            <a:bodyPr wrap="square" rtlCol="0" anchor="ctr">
              <a:noAutofit/>
            </a:bodyPr>
            <a:lstStyle/>
            <a:p>
              <a:pPr lvl="0" algn="ctr"/>
              <a:r>
                <a:rPr lang="en-US" b="1" i="1" dirty="0" smtClean="0">
                  <a:solidFill>
                    <a:srgbClr val="FFFFFF"/>
                  </a:solidFill>
                  <a:latin typeface="Roboto Condensed Regular"/>
                  <a:cs typeface="Roboto Condensed Regular"/>
                </a:rPr>
                <a:t>CASUALTY AND DAMAGE</a:t>
              </a:r>
              <a:endParaRPr lang="en-PH" dirty="0">
                <a:solidFill>
                  <a:srgbClr val="FFFFFF"/>
                </a:solidFill>
                <a:latin typeface="Roboto Condensed Regular"/>
                <a:cs typeface="Roboto Condensed Regular"/>
              </a:endParaRPr>
            </a:p>
          </p:txBody>
        </p:sp>
      </p:grpSp>
      <p:grpSp>
        <p:nvGrpSpPr>
          <p:cNvPr id="23" name="Group 22"/>
          <p:cNvGrpSpPr/>
          <p:nvPr/>
        </p:nvGrpSpPr>
        <p:grpSpPr>
          <a:xfrm>
            <a:off x="268442" y="2349355"/>
            <a:ext cx="4478526" cy="466695"/>
            <a:chOff x="4635160" y="1619016"/>
            <a:chExt cx="1526849" cy="2936161"/>
          </a:xfrm>
          <a:solidFill>
            <a:schemeClr val="tx1">
              <a:lumMod val="75000"/>
              <a:lumOff val="25000"/>
            </a:schemeClr>
          </a:solidFill>
        </p:grpSpPr>
        <p:sp>
          <p:nvSpPr>
            <p:cNvPr id="24" name="Rectangle 23"/>
            <p:cNvSpPr/>
            <p:nvPr/>
          </p:nvSpPr>
          <p:spPr>
            <a:xfrm>
              <a:off x="4635160" y="1619016"/>
              <a:ext cx="1526849" cy="2936161"/>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25" name="TextBox 24"/>
            <p:cNvSpPr txBox="1"/>
            <p:nvPr/>
          </p:nvSpPr>
          <p:spPr>
            <a:xfrm>
              <a:off x="4696836" y="1755945"/>
              <a:ext cx="1410611" cy="2639137"/>
            </a:xfrm>
            <a:prstGeom prst="rect">
              <a:avLst/>
            </a:prstGeom>
            <a:grpFill/>
          </p:spPr>
          <p:txBody>
            <a:bodyPr wrap="square" rtlCol="0" anchor="ctr">
              <a:noAutofit/>
            </a:bodyPr>
            <a:lstStyle/>
            <a:p>
              <a:pPr lvl="0" algn="ctr"/>
              <a:r>
                <a:rPr lang="en-US" b="1" i="1" dirty="0" smtClean="0">
                  <a:solidFill>
                    <a:srgbClr val="FFFFFF"/>
                  </a:solidFill>
                  <a:latin typeface="Roboto Condensed Regular"/>
                  <a:cs typeface="Roboto Condensed Regular"/>
                </a:rPr>
                <a:t>CAUTION AND ADVICE</a:t>
              </a:r>
              <a:endParaRPr lang="en-PH" dirty="0">
                <a:solidFill>
                  <a:srgbClr val="FFFFFF"/>
                </a:solidFill>
                <a:latin typeface="Roboto Condensed Regular"/>
                <a:cs typeface="Roboto Condensed Regular"/>
              </a:endParaRPr>
            </a:p>
          </p:txBody>
        </p:sp>
      </p:grpSp>
      <p:pic>
        <p:nvPicPr>
          <p:cNvPr id="2" name="Picture 1" descr="Arki.png"/>
          <p:cNvPicPr>
            <a:picLocks noChangeAspect="1"/>
          </p:cNvPicPr>
          <p:nvPr/>
        </p:nvPicPr>
        <p:blipFill rotWithShape="1">
          <a:blip r:embed="rId4">
            <a:extLst>
              <a:ext uri="{28A0092B-C50C-407E-A947-70E740481C1C}">
                <a14:useLocalDpi xmlns:a14="http://schemas.microsoft.com/office/drawing/2010/main" val="0"/>
              </a:ext>
            </a:extLst>
          </a:blip>
          <a:srcRect l="1723" t="1840" r="1904" b="2200"/>
          <a:stretch/>
        </p:blipFill>
        <p:spPr>
          <a:xfrm>
            <a:off x="4948994" y="142105"/>
            <a:ext cx="3991746" cy="4831536"/>
          </a:xfrm>
          <a:prstGeom prst="rect">
            <a:avLst/>
          </a:prstGeom>
        </p:spPr>
      </p:pic>
      <p:grpSp>
        <p:nvGrpSpPr>
          <p:cNvPr id="15" name="Group 14"/>
          <p:cNvGrpSpPr/>
          <p:nvPr/>
        </p:nvGrpSpPr>
        <p:grpSpPr>
          <a:xfrm>
            <a:off x="267019" y="908126"/>
            <a:ext cx="4478526" cy="1406984"/>
            <a:chOff x="4635160" y="1619016"/>
            <a:chExt cx="1526849" cy="3021399"/>
          </a:xfrm>
          <a:solidFill>
            <a:schemeClr val="tx1">
              <a:lumMod val="75000"/>
              <a:lumOff val="25000"/>
            </a:schemeClr>
          </a:solidFill>
        </p:grpSpPr>
        <p:sp>
          <p:nvSpPr>
            <p:cNvPr id="16" name="Rectangle 15"/>
            <p:cNvSpPr/>
            <p:nvPr/>
          </p:nvSpPr>
          <p:spPr>
            <a:xfrm>
              <a:off x="4635160" y="1619016"/>
              <a:ext cx="1526849" cy="2936161"/>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18" name="TextBox 17"/>
            <p:cNvSpPr txBox="1"/>
            <p:nvPr/>
          </p:nvSpPr>
          <p:spPr>
            <a:xfrm>
              <a:off x="4696836" y="2001278"/>
              <a:ext cx="1410611" cy="2639137"/>
            </a:xfrm>
            <a:prstGeom prst="rect">
              <a:avLst/>
            </a:prstGeom>
            <a:noFill/>
          </p:spPr>
          <p:txBody>
            <a:bodyPr wrap="square" rtlCol="0" anchor="ctr">
              <a:noAutofit/>
            </a:bodyPr>
            <a:lstStyle/>
            <a:p>
              <a:pPr algn="ctr">
                <a:lnSpc>
                  <a:spcPct val="90000"/>
                </a:lnSpc>
              </a:pPr>
              <a:r>
                <a:rPr lang="en-US" dirty="0">
                  <a:solidFill>
                    <a:srgbClr val="FFFFFF"/>
                  </a:solidFill>
                  <a:latin typeface="Roboto Condensed Regular"/>
                  <a:cs typeface="Roboto Condensed Regular"/>
                </a:rPr>
                <a:t>With the extracted features and </a:t>
              </a:r>
              <a:r>
                <a:rPr lang="en-US" dirty="0" smtClean="0">
                  <a:solidFill>
                    <a:srgbClr val="FFFFFF"/>
                  </a:solidFill>
                  <a:latin typeface="Roboto Condensed Regular"/>
                  <a:cs typeface="Roboto Condensed Regular"/>
                </a:rPr>
                <a:t>Weka</a:t>
              </a:r>
              <a:r>
                <a:rPr lang="en-US" dirty="0">
                  <a:solidFill>
                    <a:srgbClr val="FFFFFF"/>
                  </a:solidFill>
                  <a:latin typeface="Roboto Condensed Regular"/>
                  <a:cs typeface="Roboto Condensed Regular"/>
                </a:rPr>
                <a:t> </a:t>
              </a:r>
              <a:r>
                <a:rPr lang="en-US" dirty="0" smtClean="0">
                  <a:solidFill>
                    <a:srgbClr val="FFFFFF"/>
                  </a:solidFill>
                  <a:latin typeface="Roboto Condensed Regular"/>
                  <a:cs typeface="Roboto Condensed Regular"/>
                </a:rPr>
                <a:t>as </a:t>
              </a:r>
              <a:r>
                <a:rPr lang="en-US" dirty="0">
                  <a:solidFill>
                    <a:srgbClr val="FFFFFF"/>
                  </a:solidFill>
                  <a:latin typeface="Roboto Condensed Regular"/>
                  <a:cs typeface="Roboto Condensed Regular"/>
                </a:rPr>
                <a:t>the tool, the category classifier module will classify the tweets into one of the following categories:</a:t>
              </a:r>
              <a:r>
                <a:rPr lang="en-PH" dirty="0">
                  <a:solidFill>
                    <a:srgbClr val="FFFFFF"/>
                  </a:solidFill>
                  <a:latin typeface="Roboto Condensed Regular"/>
                  <a:cs typeface="Roboto Condensed Regular"/>
                </a:rPr>
                <a:t> </a:t>
              </a:r>
              <a:endParaRPr lang="en-PH" b="1" dirty="0">
                <a:solidFill>
                  <a:srgbClr val="FFFFFF"/>
                </a:solidFill>
                <a:latin typeface="Roboto Condensed Regular"/>
                <a:cs typeface="Roboto Condensed Regular"/>
              </a:endParaRPr>
            </a:p>
          </p:txBody>
        </p:sp>
      </p:grpSp>
      <p:sp>
        <p:nvSpPr>
          <p:cNvPr id="20" name="Rectangle 19"/>
          <p:cNvSpPr/>
          <p:nvPr/>
        </p:nvSpPr>
        <p:spPr>
          <a:xfrm>
            <a:off x="0" y="-38"/>
            <a:ext cx="4948994" cy="908162"/>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grpSp>
        <p:nvGrpSpPr>
          <p:cNvPr id="11" name="Group 10"/>
          <p:cNvGrpSpPr/>
          <p:nvPr/>
        </p:nvGrpSpPr>
        <p:grpSpPr>
          <a:xfrm>
            <a:off x="267019" y="371600"/>
            <a:ext cx="4478526" cy="536524"/>
            <a:chOff x="1153673" y="959571"/>
            <a:chExt cx="6765636" cy="536524"/>
          </a:xfrm>
          <a:solidFill>
            <a:srgbClr val="E40093"/>
          </a:solidFill>
        </p:grpSpPr>
        <p:sp>
          <p:nvSpPr>
            <p:cNvPr id="13" name="Rectangle 12"/>
            <p:cNvSpPr/>
            <p:nvPr/>
          </p:nvSpPr>
          <p:spPr>
            <a:xfrm>
              <a:off x="1153673" y="959571"/>
              <a:ext cx="6765636" cy="536524"/>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14" name="TextBox 13"/>
            <p:cNvSpPr txBox="1"/>
            <p:nvPr/>
          </p:nvSpPr>
          <p:spPr>
            <a:xfrm>
              <a:off x="1291868" y="1050346"/>
              <a:ext cx="6455619" cy="369332"/>
            </a:xfrm>
            <a:prstGeom prst="rect">
              <a:avLst/>
            </a:prstGeom>
            <a:noFill/>
          </p:spPr>
          <p:txBody>
            <a:bodyPr wrap="square" rtlCol="0">
              <a:spAutoFit/>
            </a:bodyPr>
            <a:lstStyle/>
            <a:p>
              <a:r>
                <a:rPr lang="en-PH" b="1" dirty="0" smtClean="0">
                  <a:solidFill>
                    <a:schemeClr val="bg1"/>
                  </a:solidFill>
                  <a:latin typeface="Roboto Condensed"/>
                </a:rPr>
                <a:t>CATEGORY CLASSIFIER MODULE</a:t>
              </a:r>
              <a:endParaRPr lang="en-PH" b="1" dirty="0">
                <a:solidFill>
                  <a:schemeClr val="bg1"/>
                </a:solidFill>
                <a:latin typeface="Roboto Condensed"/>
              </a:endParaRPr>
            </a:p>
          </p:txBody>
        </p:sp>
      </p:grpSp>
      <p:sp>
        <p:nvSpPr>
          <p:cNvPr id="10" name="Oval 9"/>
          <p:cNvSpPr/>
          <p:nvPr/>
        </p:nvSpPr>
        <p:spPr>
          <a:xfrm>
            <a:off x="4114081" y="664658"/>
            <a:ext cx="469168" cy="469168"/>
          </a:xfrm>
          <a:prstGeom prst="ellipse">
            <a:avLst/>
          </a:prstGeom>
          <a:solidFill>
            <a:srgbClr val="8021AD"/>
          </a:solidFill>
          <a:ln>
            <a:noFill/>
          </a:ln>
          <a:effectLst>
            <a:outerShdw blurRad="152400" dist="38100" dir="5400000" sx="97000" sy="97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1400" dirty="0" smtClean="0">
                <a:solidFill>
                  <a:schemeClr val="bg1"/>
                </a:solidFill>
                <a:latin typeface="Roboto Condensed Regular"/>
                <a:cs typeface="Roboto Condensed Regular"/>
              </a:rPr>
              <a:t>3</a:t>
            </a:r>
            <a:endParaRPr lang="en-PH" sz="1400" dirty="0">
              <a:solidFill>
                <a:schemeClr val="bg1"/>
              </a:solidFill>
              <a:latin typeface="Roboto Condensed Regular"/>
              <a:cs typeface="Roboto Condensed Regular"/>
            </a:endParaRPr>
          </a:p>
        </p:txBody>
      </p:sp>
      <p:sp>
        <p:nvSpPr>
          <p:cNvPr id="22" name="Rectangle 21"/>
          <p:cNvSpPr/>
          <p:nvPr/>
        </p:nvSpPr>
        <p:spPr>
          <a:xfrm>
            <a:off x="5065042" y="2417416"/>
            <a:ext cx="2137371" cy="327090"/>
          </a:xfrm>
          <a:prstGeom prst="rect">
            <a:avLst/>
          </a:prstGeom>
          <a:noFill/>
          <a:ln w="57150" cmpd="sng">
            <a:solidFill>
              <a:srgbClr val="E40093"/>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Tree>
    <p:custDataLst>
      <p:tags r:id="rId1"/>
    </p:custDataLst>
    <p:extLst>
      <p:ext uri="{BB962C8B-B14F-4D97-AF65-F5344CB8AC3E}">
        <p14:creationId xmlns:p14="http://schemas.microsoft.com/office/powerpoint/2010/main" val="1387850762"/>
      </p:ext>
    </p:extLst>
  </p:cSld>
  <p:clrMapOvr>
    <a:masterClrMapping/>
  </p:clrMapOvr>
  <mc:AlternateContent xmlns:mc="http://schemas.openxmlformats.org/markup-compatibility/2006" xmlns:p14="http://schemas.microsoft.com/office/powerpoint/2010/main">
    <mc:Choice Requires="p14">
      <p:transition p14:dur="400">
        <p:fade/>
      </p:transition>
    </mc:Choice>
    <mc:Fallback xmlns="">
      <p:transition xmlns:p14="http://schemas.microsoft.com/office/powerpoint/2010/mai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50000" fill="hold" nodeType="withEffect">
                                  <p:stCondLst>
                                    <p:cond delay="5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ppt_x"/>
                                          </p:val>
                                        </p:tav>
                                        <p:tav tm="100000">
                                          <p:val>
                                            <p:strVal val="#ppt_x"/>
                                          </p:val>
                                        </p:tav>
                                      </p:tavLst>
                                    </p:anim>
                                    <p:anim calcmode="lin" valueType="num">
                                      <p:cBhvr additive="base">
                                        <p:cTn id="8" dur="500" fill="hold"/>
                                        <p:tgtEl>
                                          <p:spTgt spid="15"/>
                                        </p:tgtEl>
                                        <p:attrNameLst>
                                          <p:attrName>ppt_y</p:attrName>
                                        </p:attrNameLst>
                                      </p:cBhvr>
                                      <p:tavLst>
                                        <p:tav tm="0">
                                          <p:val>
                                            <p:strVal val="0-#ppt_h/2"/>
                                          </p:val>
                                        </p:tav>
                                        <p:tav tm="100000">
                                          <p:val>
                                            <p:strVal val="#ppt_y"/>
                                          </p:val>
                                        </p:tav>
                                      </p:tavLst>
                                    </p:anim>
                                  </p:childTnLst>
                                </p:cTn>
                              </p:par>
                              <p:par>
                                <p:cTn id="9" presetID="10" presetClass="entr" presetSubtype="0" fill="hold" grpId="0" nodeType="with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fade">
                                      <p:cBhvr>
                                        <p:cTn id="11" dur="300"/>
                                        <p:tgtEl>
                                          <p:spTgt spid="22"/>
                                        </p:tgtEl>
                                      </p:cBhvr>
                                    </p:animEffect>
                                  </p:childTnLst>
                                </p:cTn>
                              </p:par>
                              <p:par>
                                <p:cTn id="12" presetID="2" presetClass="entr" presetSubtype="1" decel="50000" fill="hold" nodeType="withEffect">
                                  <p:stCondLst>
                                    <p:cond delay="400"/>
                                  </p:stCondLst>
                                  <p:childTnLst>
                                    <p:set>
                                      <p:cBhvr>
                                        <p:cTn id="13" dur="1" fill="hold">
                                          <p:stCondLst>
                                            <p:cond delay="0"/>
                                          </p:stCondLst>
                                        </p:cTn>
                                        <p:tgtEl>
                                          <p:spTgt spid="23"/>
                                        </p:tgtEl>
                                        <p:attrNameLst>
                                          <p:attrName>style.visibility</p:attrName>
                                        </p:attrNameLst>
                                      </p:cBhvr>
                                      <p:to>
                                        <p:strVal val="visible"/>
                                      </p:to>
                                    </p:set>
                                    <p:anim calcmode="lin" valueType="num">
                                      <p:cBhvr additive="base">
                                        <p:cTn id="14" dur="500" fill="hold"/>
                                        <p:tgtEl>
                                          <p:spTgt spid="23"/>
                                        </p:tgtEl>
                                        <p:attrNameLst>
                                          <p:attrName>ppt_x</p:attrName>
                                        </p:attrNameLst>
                                      </p:cBhvr>
                                      <p:tavLst>
                                        <p:tav tm="0">
                                          <p:val>
                                            <p:strVal val="#ppt_x"/>
                                          </p:val>
                                        </p:tav>
                                        <p:tav tm="100000">
                                          <p:val>
                                            <p:strVal val="#ppt_x"/>
                                          </p:val>
                                        </p:tav>
                                      </p:tavLst>
                                    </p:anim>
                                    <p:anim calcmode="lin" valueType="num">
                                      <p:cBhvr additive="base">
                                        <p:cTn id="15" dur="500" fill="hold"/>
                                        <p:tgtEl>
                                          <p:spTgt spid="23"/>
                                        </p:tgtEl>
                                        <p:attrNameLst>
                                          <p:attrName>ppt_y</p:attrName>
                                        </p:attrNameLst>
                                      </p:cBhvr>
                                      <p:tavLst>
                                        <p:tav tm="0">
                                          <p:val>
                                            <p:strVal val="0-#ppt_h/2"/>
                                          </p:val>
                                        </p:tav>
                                        <p:tav tm="100000">
                                          <p:val>
                                            <p:strVal val="#ppt_y"/>
                                          </p:val>
                                        </p:tav>
                                      </p:tavLst>
                                    </p:anim>
                                  </p:childTnLst>
                                </p:cTn>
                              </p:par>
                              <p:par>
                                <p:cTn id="16" presetID="2" presetClass="entr" presetSubtype="1" decel="50000" fill="hold" nodeType="withEffect">
                                  <p:stCondLst>
                                    <p:cond delay="300"/>
                                  </p:stCondLst>
                                  <p:childTnLst>
                                    <p:set>
                                      <p:cBhvr>
                                        <p:cTn id="17" dur="1" fill="hold">
                                          <p:stCondLst>
                                            <p:cond delay="0"/>
                                          </p:stCondLst>
                                        </p:cTn>
                                        <p:tgtEl>
                                          <p:spTgt spid="17"/>
                                        </p:tgtEl>
                                        <p:attrNameLst>
                                          <p:attrName>style.visibility</p:attrName>
                                        </p:attrNameLst>
                                      </p:cBhvr>
                                      <p:to>
                                        <p:strVal val="visible"/>
                                      </p:to>
                                    </p:set>
                                    <p:anim calcmode="lin" valueType="num">
                                      <p:cBhvr additive="base">
                                        <p:cTn id="18" dur="500" fill="hold"/>
                                        <p:tgtEl>
                                          <p:spTgt spid="17"/>
                                        </p:tgtEl>
                                        <p:attrNameLst>
                                          <p:attrName>ppt_x</p:attrName>
                                        </p:attrNameLst>
                                      </p:cBhvr>
                                      <p:tavLst>
                                        <p:tav tm="0">
                                          <p:val>
                                            <p:strVal val="#ppt_x"/>
                                          </p:val>
                                        </p:tav>
                                        <p:tav tm="100000">
                                          <p:val>
                                            <p:strVal val="#ppt_x"/>
                                          </p:val>
                                        </p:tav>
                                      </p:tavLst>
                                    </p:anim>
                                    <p:anim calcmode="lin" valueType="num">
                                      <p:cBhvr additive="base">
                                        <p:cTn id="19" dur="500" fill="hold"/>
                                        <p:tgtEl>
                                          <p:spTgt spid="17"/>
                                        </p:tgtEl>
                                        <p:attrNameLst>
                                          <p:attrName>ppt_y</p:attrName>
                                        </p:attrNameLst>
                                      </p:cBhvr>
                                      <p:tavLst>
                                        <p:tav tm="0">
                                          <p:val>
                                            <p:strVal val="0-#ppt_h/2"/>
                                          </p:val>
                                        </p:tav>
                                        <p:tav tm="100000">
                                          <p:val>
                                            <p:strVal val="#ppt_y"/>
                                          </p:val>
                                        </p:tav>
                                      </p:tavLst>
                                    </p:anim>
                                  </p:childTnLst>
                                </p:cTn>
                              </p:par>
                              <p:par>
                                <p:cTn id="20" presetID="2" presetClass="entr" presetSubtype="1" decel="50000" fill="hold" nodeType="withEffect">
                                  <p:stCondLst>
                                    <p:cond delay="200"/>
                                  </p:stCondLst>
                                  <p:childTnLst>
                                    <p:set>
                                      <p:cBhvr>
                                        <p:cTn id="21" dur="1" fill="hold">
                                          <p:stCondLst>
                                            <p:cond delay="0"/>
                                          </p:stCondLst>
                                        </p:cTn>
                                        <p:tgtEl>
                                          <p:spTgt spid="26"/>
                                        </p:tgtEl>
                                        <p:attrNameLst>
                                          <p:attrName>style.visibility</p:attrName>
                                        </p:attrNameLst>
                                      </p:cBhvr>
                                      <p:to>
                                        <p:strVal val="visible"/>
                                      </p:to>
                                    </p:set>
                                    <p:anim calcmode="lin" valueType="num">
                                      <p:cBhvr additive="base">
                                        <p:cTn id="22" dur="500" fill="hold"/>
                                        <p:tgtEl>
                                          <p:spTgt spid="26"/>
                                        </p:tgtEl>
                                        <p:attrNameLst>
                                          <p:attrName>ppt_x</p:attrName>
                                        </p:attrNameLst>
                                      </p:cBhvr>
                                      <p:tavLst>
                                        <p:tav tm="0">
                                          <p:val>
                                            <p:strVal val="#ppt_x"/>
                                          </p:val>
                                        </p:tav>
                                        <p:tav tm="100000">
                                          <p:val>
                                            <p:strVal val="#ppt_x"/>
                                          </p:val>
                                        </p:tav>
                                      </p:tavLst>
                                    </p:anim>
                                    <p:anim calcmode="lin" valueType="num">
                                      <p:cBhvr additive="base">
                                        <p:cTn id="23" dur="500" fill="hold"/>
                                        <p:tgtEl>
                                          <p:spTgt spid="26"/>
                                        </p:tgtEl>
                                        <p:attrNameLst>
                                          <p:attrName>ppt_y</p:attrName>
                                        </p:attrNameLst>
                                      </p:cBhvr>
                                      <p:tavLst>
                                        <p:tav tm="0">
                                          <p:val>
                                            <p:strVal val="0-#ppt_h/2"/>
                                          </p:val>
                                        </p:tav>
                                        <p:tav tm="100000">
                                          <p:val>
                                            <p:strVal val="#ppt_y"/>
                                          </p:val>
                                        </p:tav>
                                      </p:tavLst>
                                    </p:anim>
                                  </p:childTnLst>
                                </p:cTn>
                              </p:par>
                              <p:par>
                                <p:cTn id="24" presetID="2" presetClass="entr" presetSubtype="1" decel="50000" fill="hold" nodeType="withEffect">
                                  <p:stCondLst>
                                    <p:cond delay="100"/>
                                  </p:stCondLst>
                                  <p:childTnLst>
                                    <p:set>
                                      <p:cBhvr>
                                        <p:cTn id="25" dur="1" fill="hold">
                                          <p:stCondLst>
                                            <p:cond delay="0"/>
                                          </p:stCondLst>
                                        </p:cTn>
                                        <p:tgtEl>
                                          <p:spTgt spid="32"/>
                                        </p:tgtEl>
                                        <p:attrNameLst>
                                          <p:attrName>style.visibility</p:attrName>
                                        </p:attrNameLst>
                                      </p:cBhvr>
                                      <p:to>
                                        <p:strVal val="visible"/>
                                      </p:to>
                                    </p:set>
                                    <p:anim calcmode="lin" valueType="num">
                                      <p:cBhvr additive="base">
                                        <p:cTn id="26" dur="500" fill="hold"/>
                                        <p:tgtEl>
                                          <p:spTgt spid="32"/>
                                        </p:tgtEl>
                                        <p:attrNameLst>
                                          <p:attrName>ppt_x</p:attrName>
                                        </p:attrNameLst>
                                      </p:cBhvr>
                                      <p:tavLst>
                                        <p:tav tm="0">
                                          <p:val>
                                            <p:strVal val="#ppt_x"/>
                                          </p:val>
                                        </p:tav>
                                        <p:tav tm="100000">
                                          <p:val>
                                            <p:strVal val="#ppt_x"/>
                                          </p:val>
                                        </p:tav>
                                      </p:tavLst>
                                    </p:anim>
                                    <p:anim calcmode="lin" valueType="num">
                                      <p:cBhvr additive="base">
                                        <p:cTn id="27" dur="500" fill="hold"/>
                                        <p:tgtEl>
                                          <p:spTgt spid="32"/>
                                        </p:tgtEl>
                                        <p:attrNameLst>
                                          <p:attrName>ppt_y</p:attrName>
                                        </p:attrNameLst>
                                      </p:cBhvr>
                                      <p:tavLst>
                                        <p:tav tm="0">
                                          <p:val>
                                            <p:strVal val="0-#ppt_h/2"/>
                                          </p:val>
                                        </p:tav>
                                        <p:tav tm="100000">
                                          <p:val>
                                            <p:strVal val="#ppt_y"/>
                                          </p:val>
                                        </p:tav>
                                      </p:tavLst>
                                    </p:anim>
                                  </p:childTnLst>
                                </p:cTn>
                              </p:par>
                              <p:par>
                                <p:cTn id="28" presetID="2" presetClass="entr" presetSubtype="1" decel="50000" fill="hold" nodeType="withEffect">
                                  <p:stCondLst>
                                    <p:cond delay="0"/>
                                  </p:stCondLst>
                                  <p:childTnLst>
                                    <p:set>
                                      <p:cBhvr>
                                        <p:cTn id="29" dur="1" fill="hold">
                                          <p:stCondLst>
                                            <p:cond delay="0"/>
                                          </p:stCondLst>
                                        </p:cTn>
                                        <p:tgtEl>
                                          <p:spTgt spid="29"/>
                                        </p:tgtEl>
                                        <p:attrNameLst>
                                          <p:attrName>style.visibility</p:attrName>
                                        </p:attrNameLst>
                                      </p:cBhvr>
                                      <p:to>
                                        <p:strVal val="visible"/>
                                      </p:to>
                                    </p:set>
                                    <p:anim calcmode="lin" valueType="num">
                                      <p:cBhvr additive="base">
                                        <p:cTn id="30" dur="500" fill="hold"/>
                                        <p:tgtEl>
                                          <p:spTgt spid="29"/>
                                        </p:tgtEl>
                                        <p:attrNameLst>
                                          <p:attrName>ppt_x</p:attrName>
                                        </p:attrNameLst>
                                      </p:cBhvr>
                                      <p:tavLst>
                                        <p:tav tm="0">
                                          <p:val>
                                            <p:strVal val="#ppt_x"/>
                                          </p:val>
                                        </p:tav>
                                        <p:tav tm="100000">
                                          <p:val>
                                            <p:strVal val="#ppt_x"/>
                                          </p:val>
                                        </p:tav>
                                      </p:tavLst>
                                    </p:anim>
                                    <p:anim calcmode="lin" valueType="num">
                                      <p:cBhvr additive="base">
                                        <p:cTn id="31" dur="500" fill="hold"/>
                                        <p:tgtEl>
                                          <p:spTgt spid="29"/>
                                        </p:tgtEl>
                                        <p:attrNameLst>
                                          <p:attrName>ppt_y</p:attrName>
                                        </p:attrNameLst>
                                      </p:cBhvr>
                                      <p:tavLst>
                                        <p:tav tm="0">
                                          <p:val>
                                            <p:strVal val="0-#ppt_h/2"/>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 presetClass="exit" presetSubtype="1" accel="50000" fill="hold" nodeType="clickEffect">
                                  <p:stCondLst>
                                    <p:cond delay="0"/>
                                  </p:stCondLst>
                                  <p:childTnLst>
                                    <p:anim calcmode="lin" valueType="num">
                                      <p:cBhvr additive="base">
                                        <p:cTn id="35" dur="500"/>
                                        <p:tgtEl>
                                          <p:spTgt spid="15"/>
                                        </p:tgtEl>
                                        <p:attrNameLst>
                                          <p:attrName>ppt_x</p:attrName>
                                        </p:attrNameLst>
                                      </p:cBhvr>
                                      <p:tavLst>
                                        <p:tav tm="0">
                                          <p:val>
                                            <p:strVal val="ppt_x"/>
                                          </p:val>
                                        </p:tav>
                                        <p:tav tm="100000">
                                          <p:val>
                                            <p:strVal val="ppt_x"/>
                                          </p:val>
                                        </p:tav>
                                      </p:tavLst>
                                    </p:anim>
                                    <p:anim calcmode="lin" valueType="num">
                                      <p:cBhvr additive="base">
                                        <p:cTn id="36" dur="500"/>
                                        <p:tgtEl>
                                          <p:spTgt spid="15"/>
                                        </p:tgtEl>
                                        <p:attrNameLst>
                                          <p:attrName>ppt_y</p:attrName>
                                        </p:attrNameLst>
                                      </p:cBhvr>
                                      <p:tavLst>
                                        <p:tav tm="0">
                                          <p:val>
                                            <p:strVal val="ppt_y"/>
                                          </p:val>
                                        </p:tav>
                                        <p:tav tm="100000">
                                          <p:val>
                                            <p:strVal val="0-ppt_h/2"/>
                                          </p:val>
                                        </p:tav>
                                      </p:tavLst>
                                    </p:anim>
                                    <p:set>
                                      <p:cBhvr>
                                        <p:cTn id="37" dur="1" fill="hold">
                                          <p:stCondLst>
                                            <p:cond delay="499"/>
                                          </p:stCondLst>
                                        </p:cTn>
                                        <p:tgtEl>
                                          <p:spTgt spid="15"/>
                                        </p:tgtEl>
                                        <p:attrNameLst>
                                          <p:attrName>style.visibility</p:attrName>
                                        </p:attrNameLst>
                                      </p:cBhvr>
                                      <p:to>
                                        <p:strVal val="hidden"/>
                                      </p:to>
                                    </p:set>
                                  </p:childTnLst>
                                </p:cTn>
                              </p:par>
                              <p:par>
                                <p:cTn id="38" presetID="10" presetClass="exit" presetSubtype="0" fill="hold" grpId="1" nodeType="withEffect">
                                  <p:stCondLst>
                                    <p:cond delay="0"/>
                                  </p:stCondLst>
                                  <p:childTnLst>
                                    <p:animEffect transition="out" filter="fade">
                                      <p:cBhvr>
                                        <p:cTn id="39" dur="400"/>
                                        <p:tgtEl>
                                          <p:spTgt spid="22"/>
                                        </p:tgtEl>
                                      </p:cBhvr>
                                    </p:animEffect>
                                    <p:set>
                                      <p:cBhvr>
                                        <p:cTn id="40" dur="1" fill="hold">
                                          <p:stCondLst>
                                            <p:cond delay="399"/>
                                          </p:stCondLst>
                                        </p:cTn>
                                        <p:tgtEl>
                                          <p:spTgt spid="22"/>
                                        </p:tgtEl>
                                        <p:attrNameLst>
                                          <p:attrName>style.visibility</p:attrName>
                                        </p:attrNameLst>
                                      </p:cBhvr>
                                      <p:to>
                                        <p:strVal val="hidden"/>
                                      </p:to>
                                    </p:set>
                                  </p:childTnLst>
                                </p:cTn>
                              </p:par>
                              <p:par>
                                <p:cTn id="41" presetID="2" presetClass="exit" presetSubtype="1" accel="50000" fill="hold" nodeType="withEffect">
                                  <p:stCondLst>
                                    <p:cond delay="100"/>
                                  </p:stCondLst>
                                  <p:childTnLst>
                                    <p:anim calcmode="lin" valueType="num">
                                      <p:cBhvr additive="base">
                                        <p:cTn id="42" dur="500"/>
                                        <p:tgtEl>
                                          <p:spTgt spid="23"/>
                                        </p:tgtEl>
                                        <p:attrNameLst>
                                          <p:attrName>ppt_x</p:attrName>
                                        </p:attrNameLst>
                                      </p:cBhvr>
                                      <p:tavLst>
                                        <p:tav tm="0">
                                          <p:val>
                                            <p:strVal val="ppt_x"/>
                                          </p:val>
                                        </p:tav>
                                        <p:tav tm="100000">
                                          <p:val>
                                            <p:strVal val="ppt_x"/>
                                          </p:val>
                                        </p:tav>
                                      </p:tavLst>
                                    </p:anim>
                                    <p:anim calcmode="lin" valueType="num">
                                      <p:cBhvr additive="base">
                                        <p:cTn id="43" dur="500"/>
                                        <p:tgtEl>
                                          <p:spTgt spid="23"/>
                                        </p:tgtEl>
                                        <p:attrNameLst>
                                          <p:attrName>ppt_y</p:attrName>
                                        </p:attrNameLst>
                                      </p:cBhvr>
                                      <p:tavLst>
                                        <p:tav tm="0">
                                          <p:val>
                                            <p:strVal val="ppt_y"/>
                                          </p:val>
                                        </p:tav>
                                        <p:tav tm="100000">
                                          <p:val>
                                            <p:strVal val="0-ppt_h/2"/>
                                          </p:val>
                                        </p:tav>
                                      </p:tavLst>
                                    </p:anim>
                                    <p:set>
                                      <p:cBhvr>
                                        <p:cTn id="44" dur="1" fill="hold">
                                          <p:stCondLst>
                                            <p:cond delay="499"/>
                                          </p:stCondLst>
                                        </p:cTn>
                                        <p:tgtEl>
                                          <p:spTgt spid="23"/>
                                        </p:tgtEl>
                                        <p:attrNameLst>
                                          <p:attrName>style.visibility</p:attrName>
                                        </p:attrNameLst>
                                      </p:cBhvr>
                                      <p:to>
                                        <p:strVal val="hidden"/>
                                      </p:to>
                                    </p:set>
                                  </p:childTnLst>
                                </p:cTn>
                              </p:par>
                              <p:par>
                                <p:cTn id="45" presetID="2" presetClass="exit" presetSubtype="1" accel="50000" fill="hold" nodeType="withEffect">
                                  <p:stCondLst>
                                    <p:cond delay="200"/>
                                  </p:stCondLst>
                                  <p:childTnLst>
                                    <p:anim calcmode="lin" valueType="num">
                                      <p:cBhvr additive="base">
                                        <p:cTn id="46" dur="500"/>
                                        <p:tgtEl>
                                          <p:spTgt spid="17"/>
                                        </p:tgtEl>
                                        <p:attrNameLst>
                                          <p:attrName>ppt_x</p:attrName>
                                        </p:attrNameLst>
                                      </p:cBhvr>
                                      <p:tavLst>
                                        <p:tav tm="0">
                                          <p:val>
                                            <p:strVal val="ppt_x"/>
                                          </p:val>
                                        </p:tav>
                                        <p:tav tm="100000">
                                          <p:val>
                                            <p:strVal val="ppt_x"/>
                                          </p:val>
                                        </p:tav>
                                      </p:tavLst>
                                    </p:anim>
                                    <p:anim calcmode="lin" valueType="num">
                                      <p:cBhvr additive="base">
                                        <p:cTn id="47" dur="500"/>
                                        <p:tgtEl>
                                          <p:spTgt spid="17"/>
                                        </p:tgtEl>
                                        <p:attrNameLst>
                                          <p:attrName>ppt_y</p:attrName>
                                        </p:attrNameLst>
                                      </p:cBhvr>
                                      <p:tavLst>
                                        <p:tav tm="0">
                                          <p:val>
                                            <p:strVal val="ppt_y"/>
                                          </p:val>
                                        </p:tav>
                                        <p:tav tm="100000">
                                          <p:val>
                                            <p:strVal val="0-ppt_h/2"/>
                                          </p:val>
                                        </p:tav>
                                      </p:tavLst>
                                    </p:anim>
                                    <p:set>
                                      <p:cBhvr>
                                        <p:cTn id="48" dur="1" fill="hold">
                                          <p:stCondLst>
                                            <p:cond delay="499"/>
                                          </p:stCondLst>
                                        </p:cTn>
                                        <p:tgtEl>
                                          <p:spTgt spid="17"/>
                                        </p:tgtEl>
                                        <p:attrNameLst>
                                          <p:attrName>style.visibility</p:attrName>
                                        </p:attrNameLst>
                                      </p:cBhvr>
                                      <p:to>
                                        <p:strVal val="hidden"/>
                                      </p:to>
                                    </p:set>
                                  </p:childTnLst>
                                </p:cTn>
                              </p:par>
                              <p:par>
                                <p:cTn id="49" presetID="2" presetClass="exit" presetSubtype="1" accel="50000" fill="hold" nodeType="withEffect">
                                  <p:stCondLst>
                                    <p:cond delay="300"/>
                                  </p:stCondLst>
                                  <p:childTnLst>
                                    <p:anim calcmode="lin" valueType="num">
                                      <p:cBhvr additive="base">
                                        <p:cTn id="50" dur="500"/>
                                        <p:tgtEl>
                                          <p:spTgt spid="26"/>
                                        </p:tgtEl>
                                        <p:attrNameLst>
                                          <p:attrName>ppt_x</p:attrName>
                                        </p:attrNameLst>
                                      </p:cBhvr>
                                      <p:tavLst>
                                        <p:tav tm="0">
                                          <p:val>
                                            <p:strVal val="ppt_x"/>
                                          </p:val>
                                        </p:tav>
                                        <p:tav tm="100000">
                                          <p:val>
                                            <p:strVal val="ppt_x"/>
                                          </p:val>
                                        </p:tav>
                                      </p:tavLst>
                                    </p:anim>
                                    <p:anim calcmode="lin" valueType="num">
                                      <p:cBhvr additive="base">
                                        <p:cTn id="51" dur="500"/>
                                        <p:tgtEl>
                                          <p:spTgt spid="26"/>
                                        </p:tgtEl>
                                        <p:attrNameLst>
                                          <p:attrName>ppt_y</p:attrName>
                                        </p:attrNameLst>
                                      </p:cBhvr>
                                      <p:tavLst>
                                        <p:tav tm="0">
                                          <p:val>
                                            <p:strVal val="ppt_y"/>
                                          </p:val>
                                        </p:tav>
                                        <p:tav tm="100000">
                                          <p:val>
                                            <p:strVal val="0-ppt_h/2"/>
                                          </p:val>
                                        </p:tav>
                                      </p:tavLst>
                                    </p:anim>
                                    <p:set>
                                      <p:cBhvr>
                                        <p:cTn id="52" dur="1" fill="hold">
                                          <p:stCondLst>
                                            <p:cond delay="499"/>
                                          </p:stCondLst>
                                        </p:cTn>
                                        <p:tgtEl>
                                          <p:spTgt spid="26"/>
                                        </p:tgtEl>
                                        <p:attrNameLst>
                                          <p:attrName>style.visibility</p:attrName>
                                        </p:attrNameLst>
                                      </p:cBhvr>
                                      <p:to>
                                        <p:strVal val="hidden"/>
                                      </p:to>
                                    </p:set>
                                  </p:childTnLst>
                                </p:cTn>
                              </p:par>
                              <p:par>
                                <p:cTn id="53" presetID="2" presetClass="exit" presetSubtype="1" accel="50000" fill="hold" nodeType="withEffect">
                                  <p:stCondLst>
                                    <p:cond delay="400"/>
                                  </p:stCondLst>
                                  <p:childTnLst>
                                    <p:anim calcmode="lin" valueType="num">
                                      <p:cBhvr additive="base">
                                        <p:cTn id="54" dur="500"/>
                                        <p:tgtEl>
                                          <p:spTgt spid="29"/>
                                        </p:tgtEl>
                                        <p:attrNameLst>
                                          <p:attrName>ppt_x</p:attrName>
                                        </p:attrNameLst>
                                      </p:cBhvr>
                                      <p:tavLst>
                                        <p:tav tm="0">
                                          <p:val>
                                            <p:strVal val="ppt_x"/>
                                          </p:val>
                                        </p:tav>
                                        <p:tav tm="100000">
                                          <p:val>
                                            <p:strVal val="ppt_x"/>
                                          </p:val>
                                        </p:tav>
                                      </p:tavLst>
                                    </p:anim>
                                    <p:anim calcmode="lin" valueType="num">
                                      <p:cBhvr additive="base">
                                        <p:cTn id="55" dur="500"/>
                                        <p:tgtEl>
                                          <p:spTgt spid="29"/>
                                        </p:tgtEl>
                                        <p:attrNameLst>
                                          <p:attrName>ppt_y</p:attrName>
                                        </p:attrNameLst>
                                      </p:cBhvr>
                                      <p:tavLst>
                                        <p:tav tm="0">
                                          <p:val>
                                            <p:strVal val="ppt_y"/>
                                          </p:val>
                                        </p:tav>
                                        <p:tav tm="100000">
                                          <p:val>
                                            <p:strVal val="0-ppt_h/2"/>
                                          </p:val>
                                        </p:tav>
                                      </p:tavLst>
                                    </p:anim>
                                    <p:set>
                                      <p:cBhvr>
                                        <p:cTn id="56" dur="1" fill="hold">
                                          <p:stCondLst>
                                            <p:cond delay="499"/>
                                          </p:stCondLst>
                                        </p:cTn>
                                        <p:tgtEl>
                                          <p:spTgt spid="29"/>
                                        </p:tgtEl>
                                        <p:attrNameLst>
                                          <p:attrName>style.visibility</p:attrName>
                                        </p:attrNameLst>
                                      </p:cBhvr>
                                      <p:to>
                                        <p:strVal val="hidden"/>
                                      </p:to>
                                    </p:set>
                                  </p:childTnLst>
                                </p:cTn>
                              </p:par>
                              <p:par>
                                <p:cTn id="57" presetID="2" presetClass="exit" presetSubtype="1" accel="50000" fill="hold" nodeType="withEffect">
                                  <p:stCondLst>
                                    <p:cond delay="300"/>
                                  </p:stCondLst>
                                  <p:childTnLst>
                                    <p:anim calcmode="lin" valueType="num">
                                      <p:cBhvr additive="base">
                                        <p:cTn id="58" dur="500"/>
                                        <p:tgtEl>
                                          <p:spTgt spid="32"/>
                                        </p:tgtEl>
                                        <p:attrNameLst>
                                          <p:attrName>ppt_x</p:attrName>
                                        </p:attrNameLst>
                                      </p:cBhvr>
                                      <p:tavLst>
                                        <p:tav tm="0">
                                          <p:val>
                                            <p:strVal val="ppt_x"/>
                                          </p:val>
                                        </p:tav>
                                        <p:tav tm="100000">
                                          <p:val>
                                            <p:strVal val="ppt_x"/>
                                          </p:val>
                                        </p:tav>
                                      </p:tavLst>
                                    </p:anim>
                                    <p:anim calcmode="lin" valueType="num">
                                      <p:cBhvr additive="base">
                                        <p:cTn id="59" dur="500"/>
                                        <p:tgtEl>
                                          <p:spTgt spid="32"/>
                                        </p:tgtEl>
                                        <p:attrNameLst>
                                          <p:attrName>ppt_y</p:attrName>
                                        </p:attrNameLst>
                                      </p:cBhvr>
                                      <p:tavLst>
                                        <p:tav tm="0">
                                          <p:val>
                                            <p:strVal val="ppt_y"/>
                                          </p:val>
                                        </p:tav>
                                        <p:tav tm="100000">
                                          <p:val>
                                            <p:strVal val="0-ppt_h/2"/>
                                          </p:val>
                                        </p:tav>
                                      </p:tavLst>
                                    </p:anim>
                                    <p:set>
                                      <p:cBhvr>
                                        <p:cTn id="60" dur="1" fill="hold">
                                          <p:stCondLst>
                                            <p:cond delay="499"/>
                                          </p:stCondLst>
                                        </p:cTn>
                                        <p:tgtEl>
                                          <p:spTgt spid="3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2" grpId="1" animBg="1"/>
    </p:bld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9" name="Group 28"/>
          <p:cNvGrpSpPr/>
          <p:nvPr/>
        </p:nvGrpSpPr>
        <p:grpSpPr>
          <a:xfrm>
            <a:off x="272711" y="3160897"/>
            <a:ext cx="4478526" cy="809116"/>
            <a:chOff x="4635160" y="1619016"/>
            <a:chExt cx="1526849" cy="2936161"/>
          </a:xfrm>
          <a:solidFill>
            <a:schemeClr val="tx1">
              <a:lumMod val="75000"/>
              <a:lumOff val="25000"/>
            </a:schemeClr>
          </a:solidFill>
        </p:grpSpPr>
        <p:sp>
          <p:nvSpPr>
            <p:cNvPr id="30" name="Rectangle 29"/>
            <p:cNvSpPr/>
            <p:nvPr/>
          </p:nvSpPr>
          <p:spPr>
            <a:xfrm>
              <a:off x="4635160" y="1619016"/>
              <a:ext cx="1526849" cy="2936161"/>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31" name="TextBox 30"/>
            <p:cNvSpPr txBox="1"/>
            <p:nvPr/>
          </p:nvSpPr>
          <p:spPr>
            <a:xfrm>
              <a:off x="4696836" y="1755945"/>
              <a:ext cx="1410611" cy="2639137"/>
            </a:xfrm>
            <a:prstGeom prst="rect">
              <a:avLst/>
            </a:prstGeom>
            <a:grpFill/>
          </p:spPr>
          <p:txBody>
            <a:bodyPr wrap="square" rtlCol="0" anchor="ctr">
              <a:noAutofit/>
            </a:bodyPr>
            <a:lstStyle/>
            <a:p>
              <a:r>
                <a:rPr lang="en-PH" sz="1200" dirty="0">
                  <a:solidFill>
                    <a:srgbClr val="FFFFFF"/>
                  </a:solidFill>
                  <a:latin typeface="Courier"/>
                  <a:cs typeface="Courier"/>
                </a:rPr>
                <a:t>&lt;POS: NNS</a:t>
              </a:r>
              <a:r>
                <a:rPr lang="en-PH" sz="1200" dirty="0" smtClean="0">
                  <a:solidFill>
                    <a:srgbClr val="FFFFFF"/>
                  </a:solidFill>
                  <a:latin typeface="Courier"/>
                  <a:cs typeface="Courier"/>
                </a:rPr>
                <a:t>&gt;</a:t>
              </a:r>
            </a:p>
            <a:p>
              <a:r>
                <a:rPr lang="en-PH" sz="1200" dirty="0" smtClean="0">
                  <a:solidFill>
                    <a:srgbClr val="FFFFFF"/>
                  </a:solidFill>
                  <a:latin typeface="Courier"/>
                  <a:cs typeface="Courier"/>
                </a:rPr>
                <a:t>&lt;</a:t>
              </a:r>
              <a:r>
                <a:rPr lang="en-PH" sz="1200" dirty="0">
                  <a:solidFill>
                    <a:srgbClr val="FFFFFF"/>
                  </a:solidFill>
                  <a:latin typeface="Courier"/>
                  <a:cs typeface="Courier"/>
                </a:rPr>
                <a:t>location</a:t>
              </a:r>
              <a:r>
                <a:rPr lang="en-PH" sz="1200" dirty="0" smtClean="0">
                  <a:solidFill>
                    <a:srgbClr val="FFFFFF"/>
                  </a:solidFill>
                  <a:latin typeface="Courier"/>
                  <a:cs typeface="Courier"/>
                </a:rPr>
                <a:t>&gt;</a:t>
              </a:r>
            </a:p>
            <a:p>
              <a:r>
                <a:rPr lang="en-PH" sz="1200" dirty="0" smtClean="0">
                  <a:solidFill>
                    <a:srgbClr val="FFFFFF"/>
                  </a:solidFill>
                  <a:latin typeface="Courier"/>
                  <a:cs typeface="Courier"/>
                </a:rPr>
                <a:t>&lt;</a:t>
              </a:r>
              <a:r>
                <a:rPr lang="en-PH" sz="1200" dirty="0">
                  <a:solidFill>
                    <a:srgbClr val="FFFFFF"/>
                  </a:solidFill>
                  <a:latin typeface="Courier"/>
                  <a:cs typeface="Courier"/>
                </a:rPr>
                <a:t>POS: </a:t>
              </a:r>
              <a:r>
                <a:rPr lang="en-PH" sz="1200" dirty="0" smtClean="0">
                  <a:solidFill>
                    <a:srgbClr val="FFFFFF"/>
                  </a:solidFill>
                  <a:latin typeface="Courier"/>
                  <a:cs typeface="Courier"/>
                </a:rPr>
                <a:t>PSNS&gt;[AS] </a:t>
              </a:r>
              <a:r>
                <a:rPr lang="en-PH" sz="1200" dirty="0">
                  <a:solidFill>
                    <a:srgbClr val="FFFFFF"/>
                  </a:solidFill>
                  <a:latin typeface="Courier"/>
                  <a:cs typeface="Courier"/>
                </a:rPr>
                <a:t>Location</a:t>
              </a:r>
            </a:p>
          </p:txBody>
        </p:sp>
      </p:grpSp>
      <p:grpSp>
        <p:nvGrpSpPr>
          <p:cNvPr id="26" name="Group 25"/>
          <p:cNvGrpSpPr/>
          <p:nvPr/>
        </p:nvGrpSpPr>
        <p:grpSpPr>
          <a:xfrm>
            <a:off x="271288" y="2191353"/>
            <a:ext cx="4478526" cy="855002"/>
            <a:chOff x="4635160" y="1619016"/>
            <a:chExt cx="1526849" cy="2936161"/>
          </a:xfrm>
          <a:solidFill>
            <a:schemeClr val="tx1">
              <a:lumMod val="75000"/>
              <a:lumOff val="25000"/>
            </a:schemeClr>
          </a:solidFill>
        </p:grpSpPr>
        <p:sp>
          <p:nvSpPr>
            <p:cNvPr id="27" name="Rectangle 26"/>
            <p:cNvSpPr/>
            <p:nvPr/>
          </p:nvSpPr>
          <p:spPr>
            <a:xfrm>
              <a:off x="4635160" y="1619016"/>
              <a:ext cx="1526849" cy="2936161"/>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28" name="TextBox 27"/>
            <p:cNvSpPr txBox="1"/>
            <p:nvPr/>
          </p:nvSpPr>
          <p:spPr>
            <a:xfrm>
              <a:off x="4696836" y="1755945"/>
              <a:ext cx="1410611" cy="2639137"/>
            </a:xfrm>
            <a:prstGeom prst="rect">
              <a:avLst/>
            </a:prstGeom>
            <a:grpFill/>
          </p:spPr>
          <p:txBody>
            <a:bodyPr wrap="square" rtlCol="0" anchor="ctr">
              <a:noAutofit/>
            </a:bodyPr>
            <a:lstStyle/>
            <a:p>
              <a:r>
                <a:rPr lang="en-US" sz="1200" dirty="0">
                  <a:solidFill>
                    <a:srgbClr val="FFFFFF"/>
                  </a:solidFill>
                  <a:latin typeface="Courier"/>
                  <a:cs typeface="Courier"/>
                </a:rPr>
                <a:t>&lt;string: </a:t>
              </a:r>
              <a:r>
                <a:rPr lang="en-US" sz="1200" dirty="0" err="1">
                  <a:solidFill>
                    <a:srgbClr val="FFFFFF"/>
                  </a:solidFill>
                  <a:latin typeface="Courier"/>
                  <a:cs typeface="Courier"/>
                </a:rPr>
                <a:t>naman</a:t>
              </a:r>
              <a:r>
                <a:rPr lang="en-US" sz="1200" dirty="0" smtClean="0">
                  <a:solidFill>
                    <a:srgbClr val="FFFFFF"/>
                  </a:solidFill>
                  <a:latin typeface="Courier"/>
                  <a:cs typeface="Courier"/>
                </a:rPr>
                <a:t>&gt;</a:t>
              </a:r>
            </a:p>
            <a:p>
              <a:r>
                <a:rPr lang="en-US" sz="1200" dirty="0" smtClean="0">
                  <a:solidFill>
                    <a:srgbClr val="FFFFFF"/>
                  </a:solidFill>
                  <a:latin typeface="Courier"/>
                  <a:cs typeface="Courier"/>
                </a:rPr>
                <a:t>&lt;</a:t>
              </a:r>
              <a:r>
                <a:rPr lang="en-US" sz="1200" dirty="0">
                  <a:solidFill>
                    <a:srgbClr val="FFFFFF"/>
                  </a:solidFill>
                  <a:latin typeface="Courier"/>
                  <a:cs typeface="Courier"/>
                </a:rPr>
                <a:t>disaster</a:t>
              </a:r>
              <a:r>
                <a:rPr lang="en-US" sz="1200" dirty="0" smtClean="0">
                  <a:solidFill>
                    <a:srgbClr val="FFFFFF"/>
                  </a:solidFill>
                  <a:latin typeface="Courier"/>
                  <a:cs typeface="Courier"/>
                </a:rPr>
                <a:t>&gt;</a:t>
              </a:r>
            </a:p>
            <a:p>
              <a:r>
                <a:rPr lang="en-US" sz="1200" dirty="0" smtClean="0">
                  <a:solidFill>
                    <a:srgbClr val="FFFFFF"/>
                  </a:solidFill>
                  <a:latin typeface="Courier"/>
                  <a:cs typeface="Courier"/>
                </a:rPr>
                <a:t>&lt;</a:t>
              </a:r>
              <a:r>
                <a:rPr lang="en-US" sz="1200" dirty="0" err="1">
                  <a:solidFill>
                    <a:srgbClr val="FFFFFF"/>
                  </a:solidFill>
                  <a:latin typeface="Courier"/>
                  <a:cs typeface="Courier"/>
                </a:rPr>
                <a:t>string:sa</a:t>
              </a:r>
              <a:r>
                <a:rPr lang="en-US" sz="1200" dirty="0" smtClean="0">
                  <a:solidFill>
                    <a:srgbClr val="FFFFFF"/>
                  </a:solidFill>
                  <a:latin typeface="Courier"/>
                  <a:cs typeface="Courier"/>
                </a:rPr>
                <a:t>&gt;[AS]Disaster</a:t>
              </a:r>
              <a:endParaRPr lang="en-PH" sz="1200" dirty="0">
                <a:solidFill>
                  <a:srgbClr val="FFFFFF"/>
                </a:solidFill>
                <a:latin typeface="Courier"/>
                <a:cs typeface="Courier"/>
              </a:endParaRPr>
            </a:p>
          </p:txBody>
        </p:sp>
      </p:grpSp>
      <p:grpSp>
        <p:nvGrpSpPr>
          <p:cNvPr id="17" name="Group 16"/>
          <p:cNvGrpSpPr/>
          <p:nvPr/>
        </p:nvGrpSpPr>
        <p:grpSpPr>
          <a:xfrm>
            <a:off x="269865" y="902057"/>
            <a:ext cx="4478526" cy="1185096"/>
            <a:chOff x="4635160" y="1619016"/>
            <a:chExt cx="1526849" cy="2936161"/>
          </a:xfrm>
          <a:solidFill>
            <a:schemeClr val="tx1">
              <a:lumMod val="75000"/>
              <a:lumOff val="25000"/>
            </a:schemeClr>
          </a:solidFill>
        </p:grpSpPr>
        <p:sp>
          <p:nvSpPr>
            <p:cNvPr id="19" name="Rectangle 18"/>
            <p:cNvSpPr/>
            <p:nvPr/>
          </p:nvSpPr>
          <p:spPr>
            <a:xfrm>
              <a:off x="4635160" y="1619016"/>
              <a:ext cx="1526849" cy="2936161"/>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21" name="TextBox 20"/>
            <p:cNvSpPr txBox="1"/>
            <p:nvPr/>
          </p:nvSpPr>
          <p:spPr>
            <a:xfrm>
              <a:off x="4696836" y="1755945"/>
              <a:ext cx="1410611" cy="2639137"/>
            </a:xfrm>
            <a:prstGeom prst="rect">
              <a:avLst/>
            </a:prstGeom>
            <a:grpFill/>
          </p:spPr>
          <p:txBody>
            <a:bodyPr wrap="square" rtlCol="0" anchor="ctr">
              <a:noAutofit/>
            </a:bodyPr>
            <a:lstStyle/>
            <a:p>
              <a:pPr lvl="0" algn="ctr"/>
              <a:r>
                <a:rPr lang="en-US" dirty="0">
                  <a:solidFill>
                    <a:srgbClr val="FFFFFF"/>
                  </a:solidFill>
                  <a:latin typeface="Roboto Condensed Regular"/>
                  <a:cs typeface="Roboto Condensed Regular"/>
                </a:rPr>
                <a:t>The rule inductor module applies the set of rules by looking for patterns in the text.</a:t>
              </a:r>
              <a:r>
                <a:rPr lang="en-PH" dirty="0">
                  <a:solidFill>
                    <a:srgbClr val="FFFFFF"/>
                  </a:solidFill>
                  <a:latin typeface="Roboto Condensed Regular"/>
                  <a:cs typeface="Roboto Condensed Regular"/>
                </a:rPr>
                <a:t> </a:t>
              </a:r>
            </a:p>
          </p:txBody>
        </p:sp>
      </p:grpSp>
      <p:pic>
        <p:nvPicPr>
          <p:cNvPr id="2" name="Picture 1" descr="Arki.png"/>
          <p:cNvPicPr>
            <a:picLocks noChangeAspect="1"/>
          </p:cNvPicPr>
          <p:nvPr/>
        </p:nvPicPr>
        <p:blipFill rotWithShape="1">
          <a:blip r:embed="rId4">
            <a:extLst>
              <a:ext uri="{28A0092B-C50C-407E-A947-70E740481C1C}">
                <a14:useLocalDpi xmlns:a14="http://schemas.microsoft.com/office/drawing/2010/main" val="0"/>
              </a:ext>
            </a:extLst>
          </a:blip>
          <a:srcRect l="1723" t="1840" r="1904" b="2200"/>
          <a:stretch/>
        </p:blipFill>
        <p:spPr>
          <a:xfrm>
            <a:off x="4948994" y="142105"/>
            <a:ext cx="3991746" cy="4831536"/>
          </a:xfrm>
          <a:prstGeom prst="rect">
            <a:avLst/>
          </a:prstGeom>
        </p:spPr>
      </p:pic>
      <p:sp>
        <p:nvSpPr>
          <p:cNvPr id="20" name="Rectangle 19"/>
          <p:cNvSpPr/>
          <p:nvPr/>
        </p:nvSpPr>
        <p:spPr>
          <a:xfrm>
            <a:off x="0" y="-38"/>
            <a:ext cx="4948994" cy="908162"/>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grpSp>
        <p:nvGrpSpPr>
          <p:cNvPr id="11" name="Group 10"/>
          <p:cNvGrpSpPr/>
          <p:nvPr/>
        </p:nvGrpSpPr>
        <p:grpSpPr>
          <a:xfrm>
            <a:off x="267019" y="371600"/>
            <a:ext cx="4478526" cy="536524"/>
            <a:chOff x="1153673" y="959571"/>
            <a:chExt cx="6765636" cy="536524"/>
          </a:xfrm>
          <a:solidFill>
            <a:srgbClr val="E40093"/>
          </a:solidFill>
        </p:grpSpPr>
        <p:sp>
          <p:nvSpPr>
            <p:cNvPr id="13" name="Rectangle 12"/>
            <p:cNvSpPr/>
            <p:nvPr/>
          </p:nvSpPr>
          <p:spPr>
            <a:xfrm>
              <a:off x="1153673" y="959571"/>
              <a:ext cx="6765636" cy="536524"/>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14" name="TextBox 13"/>
            <p:cNvSpPr txBox="1"/>
            <p:nvPr/>
          </p:nvSpPr>
          <p:spPr>
            <a:xfrm>
              <a:off x="1291868" y="1050346"/>
              <a:ext cx="6455619" cy="369332"/>
            </a:xfrm>
            <a:prstGeom prst="rect">
              <a:avLst/>
            </a:prstGeom>
            <a:noFill/>
          </p:spPr>
          <p:txBody>
            <a:bodyPr wrap="square" rtlCol="0">
              <a:spAutoFit/>
            </a:bodyPr>
            <a:lstStyle/>
            <a:p>
              <a:r>
                <a:rPr lang="en-PH" b="1" dirty="0" smtClean="0">
                  <a:solidFill>
                    <a:schemeClr val="bg1"/>
                  </a:solidFill>
                  <a:latin typeface="Roboto Condensed"/>
                </a:rPr>
                <a:t>RULE INDUCTOR MODULE</a:t>
              </a:r>
              <a:endParaRPr lang="en-PH" b="1" dirty="0">
                <a:solidFill>
                  <a:schemeClr val="bg1"/>
                </a:solidFill>
                <a:latin typeface="Roboto Condensed"/>
              </a:endParaRPr>
            </a:p>
          </p:txBody>
        </p:sp>
      </p:grpSp>
      <p:sp>
        <p:nvSpPr>
          <p:cNvPr id="10" name="Oval 9"/>
          <p:cNvSpPr/>
          <p:nvPr/>
        </p:nvSpPr>
        <p:spPr>
          <a:xfrm>
            <a:off x="4114081" y="664658"/>
            <a:ext cx="469168" cy="469168"/>
          </a:xfrm>
          <a:prstGeom prst="ellipse">
            <a:avLst/>
          </a:prstGeom>
          <a:solidFill>
            <a:srgbClr val="8021AD"/>
          </a:solidFill>
          <a:ln>
            <a:noFill/>
          </a:ln>
          <a:effectLst>
            <a:outerShdw blurRad="152400" dist="38100" dir="5400000" sx="97000" sy="97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1400" dirty="0" smtClean="0">
                <a:solidFill>
                  <a:schemeClr val="bg1"/>
                </a:solidFill>
                <a:latin typeface="Roboto Condensed Regular"/>
                <a:cs typeface="Roboto Condensed Regular"/>
              </a:rPr>
              <a:t>3</a:t>
            </a:r>
            <a:endParaRPr lang="en-PH" sz="1400" dirty="0">
              <a:solidFill>
                <a:schemeClr val="bg1"/>
              </a:solidFill>
              <a:latin typeface="Roboto Condensed Regular"/>
              <a:cs typeface="Roboto Condensed Regular"/>
            </a:endParaRPr>
          </a:p>
        </p:txBody>
      </p:sp>
      <p:sp>
        <p:nvSpPr>
          <p:cNvPr id="22" name="Rectangle 21"/>
          <p:cNvSpPr/>
          <p:nvPr/>
        </p:nvSpPr>
        <p:spPr>
          <a:xfrm>
            <a:off x="5065042" y="3127976"/>
            <a:ext cx="2137371" cy="327090"/>
          </a:xfrm>
          <a:prstGeom prst="rect">
            <a:avLst/>
          </a:prstGeom>
          <a:noFill/>
          <a:ln w="57150" cmpd="sng">
            <a:solidFill>
              <a:srgbClr val="E40093"/>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Tree>
    <p:custDataLst>
      <p:tags r:id="rId1"/>
    </p:custDataLst>
    <p:extLst>
      <p:ext uri="{BB962C8B-B14F-4D97-AF65-F5344CB8AC3E}">
        <p14:creationId xmlns:p14="http://schemas.microsoft.com/office/powerpoint/2010/main" val="3044519132"/>
      </p:ext>
    </p:extLst>
  </p:cSld>
  <p:clrMapOvr>
    <a:masterClrMapping/>
  </p:clrMapOvr>
  <mc:AlternateContent xmlns:mc="http://schemas.openxmlformats.org/markup-compatibility/2006" xmlns:p14="http://schemas.microsoft.com/office/powerpoint/2010/main">
    <mc:Choice Requires="p14">
      <p:transition p14:dur="400">
        <p:fade/>
      </p:transition>
    </mc:Choice>
    <mc:Fallback xmlns="">
      <p:transition xmlns:p14="http://schemas.microsoft.com/office/powerpoint/2010/mai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300"/>
                                        <p:tgtEl>
                                          <p:spTgt spid="22"/>
                                        </p:tgtEl>
                                      </p:cBhvr>
                                    </p:animEffect>
                                  </p:childTnLst>
                                </p:cTn>
                              </p:par>
                              <p:par>
                                <p:cTn id="8" presetID="2" presetClass="entr" presetSubtype="1" decel="50000" fill="hold" nodeType="withEffect">
                                  <p:stCondLst>
                                    <p:cond delay="200"/>
                                  </p:stCondLst>
                                  <p:childTnLst>
                                    <p:set>
                                      <p:cBhvr>
                                        <p:cTn id="9" dur="1" fill="hold">
                                          <p:stCondLst>
                                            <p:cond delay="0"/>
                                          </p:stCondLst>
                                        </p:cTn>
                                        <p:tgtEl>
                                          <p:spTgt spid="17"/>
                                        </p:tgtEl>
                                        <p:attrNameLst>
                                          <p:attrName>style.visibility</p:attrName>
                                        </p:attrNameLst>
                                      </p:cBhvr>
                                      <p:to>
                                        <p:strVal val="visible"/>
                                      </p:to>
                                    </p:set>
                                    <p:anim calcmode="lin" valueType="num">
                                      <p:cBhvr additive="base">
                                        <p:cTn id="10" dur="500" fill="hold"/>
                                        <p:tgtEl>
                                          <p:spTgt spid="17"/>
                                        </p:tgtEl>
                                        <p:attrNameLst>
                                          <p:attrName>ppt_x</p:attrName>
                                        </p:attrNameLst>
                                      </p:cBhvr>
                                      <p:tavLst>
                                        <p:tav tm="0">
                                          <p:val>
                                            <p:strVal val="#ppt_x"/>
                                          </p:val>
                                        </p:tav>
                                        <p:tav tm="100000">
                                          <p:val>
                                            <p:strVal val="#ppt_x"/>
                                          </p:val>
                                        </p:tav>
                                      </p:tavLst>
                                    </p:anim>
                                    <p:anim calcmode="lin" valueType="num">
                                      <p:cBhvr additive="base">
                                        <p:cTn id="11" dur="500" fill="hold"/>
                                        <p:tgtEl>
                                          <p:spTgt spid="17"/>
                                        </p:tgtEl>
                                        <p:attrNameLst>
                                          <p:attrName>ppt_y</p:attrName>
                                        </p:attrNameLst>
                                      </p:cBhvr>
                                      <p:tavLst>
                                        <p:tav tm="0">
                                          <p:val>
                                            <p:strVal val="0-#ppt_h/2"/>
                                          </p:val>
                                        </p:tav>
                                        <p:tav tm="100000">
                                          <p:val>
                                            <p:strVal val="#ppt_y"/>
                                          </p:val>
                                        </p:tav>
                                      </p:tavLst>
                                    </p:anim>
                                  </p:childTnLst>
                                </p:cTn>
                              </p:par>
                              <p:par>
                                <p:cTn id="12" presetID="2" presetClass="entr" presetSubtype="1" decel="50000" fill="hold" nodeType="withEffect">
                                  <p:stCondLst>
                                    <p:cond delay="100"/>
                                  </p:stCondLst>
                                  <p:childTnLst>
                                    <p:set>
                                      <p:cBhvr>
                                        <p:cTn id="13" dur="1" fill="hold">
                                          <p:stCondLst>
                                            <p:cond delay="0"/>
                                          </p:stCondLst>
                                        </p:cTn>
                                        <p:tgtEl>
                                          <p:spTgt spid="26"/>
                                        </p:tgtEl>
                                        <p:attrNameLst>
                                          <p:attrName>style.visibility</p:attrName>
                                        </p:attrNameLst>
                                      </p:cBhvr>
                                      <p:to>
                                        <p:strVal val="visible"/>
                                      </p:to>
                                    </p:set>
                                    <p:anim calcmode="lin" valueType="num">
                                      <p:cBhvr additive="base">
                                        <p:cTn id="14" dur="500" fill="hold"/>
                                        <p:tgtEl>
                                          <p:spTgt spid="26"/>
                                        </p:tgtEl>
                                        <p:attrNameLst>
                                          <p:attrName>ppt_x</p:attrName>
                                        </p:attrNameLst>
                                      </p:cBhvr>
                                      <p:tavLst>
                                        <p:tav tm="0">
                                          <p:val>
                                            <p:strVal val="#ppt_x"/>
                                          </p:val>
                                        </p:tav>
                                        <p:tav tm="100000">
                                          <p:val>
                                            <p:strVal val="#ppt_x"/>
                                          </p:val>
                                        </p:tav>
                                      </p:tavLst>
                                    </p:anim>
                                    <p:anim calcmode="lin" valueType="num">
                                      <p:cBhvr additive="base">
                                        <p:cTn id="15" dur="500" fill="hold"/>
                                        <p:tgtEl>
                                          <p:spTgt spid="26"/>
                                        </p:tgtEl>
                                        <p:attrNameLst>
                                          <p:attrName>ppt_y</p:attrName>
                                        </p:attrNameLst>
                                      </p:cBhvr>
                                      <p:tavLst>
                                        <p:tav tm="0">
                                          <p:val>
                                            <p:strVal val="0-#ppt_h/2"/>
                                          </p:val>
                                        </p:tav>
                                        <p:tav tm="100000">
                                          <p:val>
                                            <p:strVal val="#ppt_y"/>
                                          </p:val>
                                        </p:tav>
                                      </p:tavLst>
                                    </p:anim>
                                  </p:childTnLst>
                                </p:cTn>
                              </p:par>
                              <p:par>
                                <p:cTn id="16" presetID="2" presetClass="entr" presetSubtype="1" decel="50000" fill="hold" nodeType="withEffect">
                                  <p:stCondLst>
                                    <p:cond delay="0"/>
                                  </p:stCondLst>
                                  <p:childTnLst>
                                    <p:set>
                                      <p:cBhvr>
                                        <p:cTn id="17" dur="1" fill="hold">
                                          <p:stCondLst>
                                            <p:cond delay="0"/>
                                          </p:stCondLst>
                                        </p:cTn>
                                        <p:tgtEl>
                                          <p:spTgt spid="29"/>
                                        </p:tgtEl>
                                        <p:attrNameLst>
                                          <p:attrName>style.visibility</p:attrName>
                                        </p:attrNameLst>
                                      </p:cBhvr>
                                      <p:to>
                                        <p:strVal val="visible"/>
                                      </p:to>
                                    </p:set>
                                    <p:anim calcmode="lin" valueType="num">
                                      <p:cBhvr additive="base">
                                        <p:cTn id="18" dur="500" fill="hold"/>
                                        <p:tgtEl>
                                          <p:spTgt spid="29"/>
                                        </p:tgtEl>
                                        <p:attrNameLst>
                                          <p:attrName>ppt_x</p:attrName>
                                        </p:attrNameLst>
                                      </p:cBhvr>
                                      <p:tavLst>
                                        <p:tav tm="0">
                                          <p:val>
                                            <p:strVal val="#ppt_x"/>
                                          </p:val>
                                        </p:tav>
                                        <p:tav tm="100000">
                                          <p:val>
                                            <p:strVal val="#ppt_x"/>
                                          </p:val>
                                        </p:tav>
                                      </p:tavLst>
                                    </p:anim>
                                    <p:anim calcmode="lin" valueType="num">
                                      <p:cBhvr additive="base">
                                        <p:cTn id="19" dur="500" fill="hold"/>
                                        <p:tgtEl>
                                          <p:spTgt spid="29"/>
                                        </p:tgtEl>
                                        <p:attrNameLst>
                                          <p:attrName>ppt_y</p:attrName>
                                        </p:attrNameLst>
                                      </p:cBhvr>
                                      <p:tavLst>
                                        <p:tav tm="0">
                                          <p:val>
                                            <p:strVal val="0-#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xit" presetSubtype="0" fill="hold" grpId="1" nodeType="clickEffect">
                                  <p:stCondLst>
                                    <p:cond delay="0"/>
                                  </p:stCondLst>
                                  <p:childTnLst>
                                    <p:animEffect transition="out" filter="fade">
                                      <p:cBhvr>
                                        <p:cTn id="23" dur="400"/>
                                        <p:tgtEl>
                                          <p:spTgt spid="22"/>
                                        </p:tgtEl>
                                      </p:cBhvr>
                                    </p:animEffect>
                                    <p:set>
                                      <p:cBhvr>
                                        <p:cTn id="24" dur="1" fill="hold">
                                          <p:stCondLst>
                                            <p:cond delay="399"/>
                                          </p:stCondLst>
                                        </p:cTn>
                                        <p:tgtEl>
                                          <p:spTgt spid="22"/>
                                        </p:tgtEl>
                                        <p:attrNameLst>
                                          <p:attrName>style.visibility</p:attrName>
                                        </p:attrNameLst>
                                      </p:cBhvr>
                                      <p:to>
                                        <p:strVal val="hidden"/>
                                      </p:to>
                                    </p:set>
                                  </p:childTnLst>
                                </p:cTn>
                              </p:par>
                              <p:par>
                                <p:cTn id="25" presetID="2" presetClass="exit" presetSubtype="1" accel="50000" fill="hold" nodeType="withEffect">
                                  <p:stCondLst>
                                    <p:cond delay="0"/>
                                  </p:stCondLst>
                                  <p:childTnLst>
                                    <p:anim calcmode="lin" valueType="num">
                                      <p:cBhvr additive="base">
                                        <p:cTn id="26" dur="500"/>
                                        <p:tgtEl>
                                          <p:spTgt spid="17"/>
                                        </p:tgtEl>
                                        <p:attrNameLst>
                                          <p:attrName>ppt_x</p:attrName>
                                        </p:attrNameLst>
                                      </p:cBhvr>
                                      <p:tavLst>
                                        <p:tav tm="0">
                                          <p:val>
                                            <p:strVal val="ppt_x"/>
                                          </p:val>
                                        </p:tav>
                                        <p:tav tm="100000">
                                          <p:val>
                                            <p:strVal val="ppt_x"/>
                                          </p:val>
                                        </p:tav>
                                      </p:tavLst>
                                    </p:anim>
                                    <p:anim calcmode="lin" valueType="num">
                                      <p:cBhvr additive="base">
                                        <p:cTn id="27" dur="500"/>
                                        <p:tgtEl>
                                          <p:spTgt spid="17"/>
                                        </p:tgtEl>
                                        <p:attrNameLst>
                                          <p:attrName>ppt_y</p:attrName>
                                        </p:attrNameLst>
                                      </p:cBhvr>
                                      <p:tavLst>
                                        <p:tav tm="0">
                                          <p:val>
                                            <p:strVal val="ppt_y"/>
                                          </p:val>
                                        </p:tav>
                                        <p:tav tm="100000">
                                          <p:val>
                                            <p:strVal val="0-ppt_h/2"/>
                                          </p:val>
                                        </p:tav>
                                      </p:tavLst>
                                    </p:anim>
                                    <p:set>
                                      <p:cBhvr>
                                        <p:cTn id="28" dur="1" fill="hold">
                                          <p:stCondLst>
                                            <p:cond delay="499"/>
                                          </p:stCondLst>
                                        </p:cTn>
                                        <p:tgtEl>
                                          <p:spTgt spid="17"/>
                                        </p:tgtEl>
                                        <p:attrNameLst>
                                          <p:attrName>style.visibility</p:attrName>
                                        </p:attrNameLst>
                                      </p:cBhvr>
                                      <p:to>
                                        <p:strVal val="hidden"/>
                                      </p:to>
                                    </p:set>
                                  </p:childTnLst>
                                </p:cTn>
                              </p:par>
                              <p:par>
                                <p:cTn id="29" presetID="2" presetClass="exit" presetSubtype="1" accel="50000" fill="hold" nodeType="withEffect">
                                  <p:stCondLst>
                                    <p:cond delay="100"/>
                                  </p:stCondLst>
                                  <p:childTnLst>
                                    <p:anim calcmode="lin" valueType="num">
                                      <p:cBhvr additive="base">
                                        <p:cTn id="30" dur="500"/>
                                        <p:tgtEl>
                                          <p:spTgt spid="26"/>
                                        </p:tgtEl>
                                        <p:attrNameLst>
                                          <p:attrName>ppt_x</p:attrName>
                                        </p:attrNameLst>
                                      </p:cBhvr>
                                      <p:tavLst>
                                        <p:tav tm="0">
                                          <p:val>
                                            <p:strVal val="ppt_x"/>
                                          </p:val>
                                        </p:tav>
                                        <p:tav tm="100000">
                                          <p:val>
                                            <p:strVal val="ppt_x"/>
                                          </p:val>
                                        </p:tav>
                                      </p:tavLst>
                                    </p:anim>
                                    <p:anim calcmode="lin" valueType="num">
                                      <p:cBhvr additive="base">
                                        <p:cTn id="31" dur="500"/>
                                        <p:tgtEl>
                                          <p:spTgt spid="26"/>
                                        </p:tgtEl>
                                        <p:attrNameLst>
                                          <p:attrName>ppt_y</p:attrName>
                                        </p:attrNameLst>
                                      </p:cBhvr>
                                      <p:tavLst>
                                        <p:tav tm="0">
                                          <p:val>
                                            <p:strVal val="ppt_y"/>
                                          </p:val>
                                        </p:tav>
                                        <p:tav tm="100000">
                                          <p:val>
                                            <p:strVal val="0-ppt_h/2"/>
                                          </p:val>
                                        </p:tav>
                                      </p:tavLst>
                                    </p:anim>
                                    <p:set>
                                      <p:cBhvr>
                                        <p:cTn id="32" dur="1" fill="hold">
                                          <p:stCondLst>
                                            <p:cond delay="499"/>
                                          </p:stCondLst>
                                        </p:cTn>
                                        <p:tgtEl>
                                          <p:spTgt spid="26"/>
                                        </p:tgtEl>
                                        <p:attrNameLst>
                                          <p:attrName>style.visibility</p:attrName>
                                        </p:attrNameLst>
                                      </p:cBhvr>
                                      <p:to>
                                        <p:strVal val="hidden"/>
                                      </p:to>
                                    </p:set>
                                  </p:childTnLst>
                                </p:cTn>
                              </p:par>
                              <p:par>
                                <p:cTn id="33" presetID="2" presetClass="exit" presetSubtype="1" accel="50000" fill="hold" nodeType="withEffect">
                                  <p:stCondLst>
                                    <p:cond delay="200"/>
                                  </p:stCondLst>
                                  <p:childTnLst>
                                    <p:anim calcmode="lin" valueType="num">
                                      <p:cBhvr additive="base">
                                        <p:cTn id="34" dur="500"/>
                                        <p:tgtEl>
                                          <p:spTgt spid="29"/>
                                        </p:tgtEl>
                                        <p:attrNameLst>
                                          <p:attrName>ppt_x</p:attrName>
                                        </p:attrNameLst>
                                      </p:cBhvr>
                                      <p:tavLst>
                                        <p:tav tm="0">
                                          <p:val>
                                            <p:strVal val="ppt_x"/>
                                          </p:val>
                                        </p:tav>
                                        <p:tav tm="100000">
                                          <p:val>
                                            <p:strVal val="ppt_x"/>
                                          </p:val>
                                        </p:tav>
                                      </p:tavLst>
                                    </p:anim>
                                    <p:anim calcmode="lin" valueType="num">
                                      <p:cBhvr additive="base">
                                        <p:cTn id="35" dur="500"/>
                                        <p:tgtEl>
                                          <p:spTgt spid="29"/>
                                        </p:tgtEl>
                                        <p:attrNameLst>
                                          <p:attrName>ppt_y</p:attrName>
                                        </p:attrNameLst>
                                      </p:cBhvr>
                                      <p:tavLst>
                                        <p:tav tm="0">
                                          <p:val>
                                            <p:strVal val="ppt_y"/>
                                          </p:val>
                                        </p:tav>
                                        <p:tav tm="100000">
                                          <p:val>
                                            <p:strVal val="0-ppt_h/2"/>
                                          </p:val>
                                        </p:tav>
                                      </p:tavLst>
                                    </p:anim>
                                    <p:set>
                                      <p:cBhvr>
                                        <p:cTn id="36" dur="1" fill="hold">
                                          <p:stCondLst>
                                            <p:cond delay="499"/>
                                          </p:stCondLst>
                                        </p:cTn>
                                        <p:tgtEl>
                                          <p:spTgt spid="2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2" grpId="1" animBg="1"/>
    </p:bld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7" name="Group 16"/>
          <p:cNvGrpSpPr/>
          <p:nvPr/>
        </p:nvGrpSpPr>
        <p:grpSpPr>
          <a:xfrm>
            <a:off x="269865" y="902057"/>
            <a:ext cx="4478526" cy="2405256"/>
            <a:chOff x="4635160" y="1619016"/>
            <a:chExt cx="1526849" cy="2936161"/>
          </a:xfrm>
          <a:solidFill>
            <a:schemeClr val="tx1">
              <a:lumMod val="75000"/>
              <a:lumOff val="25000"/>
            </a:schemeClr>
          </a:solidFill>
        </p:grpSpPr>
        <p:sp>
          <p:nvSpPr>
            <p:cNvPr id="19" name="Rectangle 18"/>
            <p:cNvSpPr/>
            <p:nvPr/>
          </p:nvSpPr>
          <p:spPr>
            <a:xfrm>
              <a:off x="4635160" y="1619016"/>
              <a:ext cx="1526849" cy="2936161"/>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21" name="TextBox 20"/>
            <p:cNvSpPr txBox="1"/>
            <p:nvPr/>
          </p:nvSpPr>
          <p:spPr>
            <a:xfrm>
              <a:off x="4696836" y="1755945"/>
              <a:ext cx="1410611" cy="2639137"/>
            </a:xfrm>
            <a:prstGeom prst="rect">
              <a:avLst/>
            </a:prstGeom>
            <a:grpFill/>
          </p:spPr>
          <p:txBody>
            <a:bodyPr wrap="square" rtlCol="0" anchor="ctr">
              <a:noAutofit/>
            </a:bodyPr>
            <a:lstStyle/>
            <a:p>
              <a:pPr lvl="0" algn="ctr"/>
              <a:r>
                <a:rPr lang="en-US" dirty="0">
                  <a:solidFill>
                    <a:srgbClr val="FFFFFF"/>
                  </a:solidFill>
                  <a:latin typeface="Roboto Condensed Regular"/>
                  <a:cs typeface="Roboto Condensed Regular"/>
                </a:rPr>
                <a:t>The ontology population module handles the filling up of the ontology with instances. </a:t>
              </a:r>
              <a:r>
                <a:rPr lang="en-US" dirty="0" smtClean="0">
                  <a:solidFill>
                    <a:srgbClr val="FFFFFF"/>
                  </a:solidFill>
                  <a:latin typeface="Roboto Condensed Regular"/>
                  <a:cs typeface="Roboto Condensed Regular"/>
                </a:rPr>
                <a:t>This module will </a:t>
              </a:r>
              <a:r>
                <a:rPr lang="en-US" dirty="0">
                  <a:solidFill>
                    <a:srgbClr val="FFFFFF"/>
                  </a:solidFill>
                  <a:latin typeface="Roboto Condensed Regular"/>
                  <a:cs typeface="Roboto Condensed Regular"/>
                </a:rPr>
                <a:t>receive the instances in </a:t>
              </a:r>
              <a:r>
                <a:rPr lang="en-US" i="1" dirty="0">
                  <a:solidFill>
                    <a:srgbClr val="FFFFFF"/>
                  </a:solidFill>
                  <a:latin typeface="Roboto Condensed Regular"/>
                  <a:cs typeface="Roboto Condensed Regular"/>
                </a:rPr>
                <a:t>I</a:t>
              </a:r>
              <a:r>
                <a:rPr lang="en-US" dirty="0">
                  <a:solidFill>
                    <a:srgbClr val="FFFFFF"/>
                  </a:solidFill>
                  <a:latin typeface="Roboto Condensed Regular"/>
                  <a:cs typeface="Roboto Condensed Regular"/>
                </a:rPr>
                <a:t>. For each instance in </a:t>
              </a:r>
              <a:r>
                <a:rPr lang="en-US" i="1" dirty="0">
                  <a:solidFill>
                    <a:srgbClr val="FFFFFF"/>
                  </a:solidFill>
                  <a:latin typeface="Roboto Condensed Regular"/>
                  <a:cs typeface="Roboto Condensed Regular"/>
                </a:rPr>
                <a:t>I</a:t>
              </a:r>
              <a:r>
                <a:rPr lang="en-US" dirty="0">
                  <a:solidFill>
                    <a:srgbClr val="FFFFFF"/>
                  </a:solidFill>
                  <a:latin typeface="Roboto Condensed Regular"/>
                  <a:cs typeface="Roboto Condensed Regular"/>
                </a:rPr>
                <a:t>, it will look for the matching class for it. If it found a match, the instance will be added to the ontology</a:t>
              </a:r>
              <a:r>
                <a:rPr lang="en-PH" dirty="0">
                  <a:solidFill>
                    <a:srgbClr val="FFFFFF"/>
                  </a:solidFill>
                  <a:latin typeface="Roboto Condensed Regular"/>
                  <a:cs typeface="Roboto Condensed Regular"/>
                </a:rPr>
                <a:t> </a:t>
              </a:r>
            </a:p>
          </p:txBody>
        </p:sp>
      </p:grpSp>
      <p:pic>
        <p:nvPicPr>
          <p:cNvPr id="2" name="Picture 1" descr="Arki.png"/>
          <p:cNvPicPr>
            <a:picLocks noChangeAspect="1"/>
          </p:cNvPicPr>
          <p:nvPr/>
        </p:nvPicPr>
        <p:blipFill rotWithShape="1">
          <a:blip r:embed="rId4">
            <a:extLst>
              <a:ext uri="{28A0092B-C50C-407E-A947-70E740481C1C}">
                <a14:useLocalDpi xmlns:a14="http://schemas.microsoft.com/office/drawing/2010/main" val="0"/>
              </a:ext>
            </a:extLst>
          </a:blip>
          <a:srcRect l="1723" t="1840" r="1904" b="2200"/>
          <a:stretch/>
        </p:blipFill>
        <p:spPr>
          <a:xfrm>
            <a:off x="4948994" y="142105"/>
            <a:ext cx="3991746" cy="4831536"/>
          </a:xfrm>
          <a:prstGeom prst="rect">
            <a:avLst/>
          </a:prstGeom>
        </p:spPr>
      </p:pic>
      <p:sp>
        <p:nvSpPr>
          <p:cNvPr id="20" name="Rectangle 19"/>
          <p:cNvSpPr/>
          <p:nvPr/>
        </p:nvSpPr>
        <p:spPr>
          <a:xfrm>
            <a:off x="0" y="-38"/>
            <a:ext cx="4948994" cy="908162"/>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grpSp>
        <p:nvGrpSpPr>
          <p:cNvPr id="11" name="Group 10"/>
          <p:cNvGrpSpPr/>
          <p:nvPr/>
        </p:nvGrpSpPr>
        <p:grpSpPr>
          <a:xfrm>
            <a:off x="267019" y="371600"/>
            <a:ext cx="4478526" cy="536524"/>
            <a:chOff x="1153673" y="959571"/>
            <a:chExt cx="6765636" cy="536524"/>
          </a:xfrm>
          <a:solidFill>
            <a:srgbClr val="E40093"/>
          </a:solidFill>
        </p:grpSpPr>
        <p:sp>
          <p:nvSpPr>
            <p:cNvPr id="13" name="Rectangle 12"/>
            <p:cNvSpPr/>
            <p:nvPr/>
          </p:nvSpPr>
          <p:spPr>
            <a:xfrm>
              <a:off x="1153673" y="959571"/>
              <a:ext cx="6765636" cy="536524"/>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14" name="TextBox 13"/>
            <p:cNvSpPr txBox="1"/>
            <p:nvPr/>
          </p:nvSpPr>
          <p:spPr>
            <a:xfrm>
              <a:off x="1291868" y="1050346"/>
              <a:ext cx="6455619" cy="369332"/>
            </a:xfrm>
            <a:prstGeom prst="rect">
              <a:avLst/>
            </a:prstGeom>
            <a:noFill/>
          </p:spPr>
          <p:txBody>
            <a:bodyPr wrap="square" rtlCol="0">
              <a:spAutoFit/>
            </a:bodyPr>
            <a:lstStyle/>
            <a:p>
              <a:r>
                <a:rPr lang="en-PH" b="1" dirty="0" smtClean="0">
                  <a:solidFill>
                    <a:schemeClr val="bg1"/>
                  </a:solidFill>
                  <a:latin typeface="Roboto Condensed"/>
                </a:rPr>
                <a:t>ONTOLOGY POPULATION MODULE</a:t>
              </a:r>
              <a:endParaRPr lang="en-PH" b="1" dirty="0">
                <a:solidFill>
                  <a:schemeClr val="bg1"/>
                </a:solidFill>
                <a:latin typeface="Roboto Condensed"/>
              </a:endParaRPr>
            </a:p>
          </p:txBody>
        </p:sp>
      </p:grpSp>
      <p:sp>
        <p:nvSpPr>
          <p:cNvPr id="10" name="Oval 9"/>
          <p:cNvSpPr/>
          <p:nvPr/>
        </p:nvSpPr>
        <p:spPr>
          <a:xfrm>
            <a:off x="4114081" y="664658"/>
            <a:ext cx="469168" cy="469168"/>
          </a:xfrm>
          <a:prstGeom prst="ellipse">
            <a:avLst/>
          </a:prstGeom>
          <a:solidFill>
            <a:srgbClr val="8021AD"/>
          </a:solidFill>
          <a:ln>
            <a:noFill/>
          </a:ln>
          <a:effectLst>
            <a:outerShdw blurRad="152400" dist="38100" dir="5400000" sx="97000" sy="97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1400" dirty="0" smtClean="0">
                <a:solidFill>
                  <a:schemeClr val="bg1"/>
                </a:solidFill>
                <a:latin typeface="Roboto Condensed Regular"/>
                <a:cs typeface="Roboto Condensed Regular"/>
              </a:rPr>
              <a:t>3</a:t>
            </a:r>
            <a:endParaRPr lang="en-PH" sz="1400" dirty="0">
              <a:solidFill>
                <a:schemeClr val="bg1"/>
              </a:solidFill>
              <a:latin typeface="Roboto Condensed Regular"/>
              <a:cs typeface="Roboto Condensed Regular"/>
            </a:endParaRPr>
          </a:p>
        </p:txBody>
      </p:sp>
      <p:sp>
        <p:nvSpPr>
          <p:cNvPr id="22" name="Rectangle 21"/>
          <p:cNvSpPr/>
          <p:nvPr/>
        </p:nvSpPr>
        <p:spPr>
          <a:xfrm>
            <a:off x="5065042" y="3847418"/>
            <a:ext cx="2137371" cy="327090"/>
          </a:xfrm>
          <a:prstGeom prst="rect">
            <a:avLst/>
          </a:prstGeom>
          <a:noFill/>
          <a:ln w="57150" cmpd="sng">
            <a:solidFill>
              <a:srgbClr val="E40093"/>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Tree>
    <p:custDataLst>
      <p:tags r:id="rId1"/>
    </p:custDataLst>
    <p:extLst>
      <p:ext uri="{BB962C8B-B14F-4D97-AF65-F5344CB8AC3E}">
        <p14:creationId xmlns:p14="http://schemas.microsoft.com/office/powerpoint/2010/main" val="1282359681"/>
      </p:ext>
    </p:extLst>
  </p:cSld>
  <p:clrMapOvr>
    <a:masterClrMapping/>
  </p:clrMapOvr>
  <mc:AlternateContent xmlns:mc="http://schemas.openxmlformats.org/markup-compatibility/2006" xmlns:p14="http://schemas.microsoft.com/office/powerpoint/2010/main">
    <mc:Choice Requires="p14">
      <p:transition p14:dur="400">
        <p:fade/>
      </p:transition>
    </mc:Choice>
    <mc:Fallback xmlns="">
      <p:transition xmlns:p14="http://schemas.microsoft.com/office/powerpoint/2010/mai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300"/>
                                        <p:tgtEl>
                                          <p:spTgt spid="22"/>
                                        </p:tgtEl>
                                      </p:cBhvr>
                                    </p:animEffect>
                                  </p:childTnLst>
                                </p:cTn>
                              </p:par>
                              <p:par>
                                <p:cTn id="8" presetID="2" presetClass="entr" presetSubtype="1" decel="50000" fill="hold" nodeType="withEffect">
                                  <p:stCondLst>
                                    <p:cond delay="0"/>
                                  </p:stCondLst>
                                  <p:childTnLst>
                                    <p:set>
                                      <p:cBhvr>
                                        <p:cTn id="9" dur="1" fill="hold">
                                          <p:stCondLst>
                                            <p:cond delay="0"/>
                                          </p:stCondLst>
                                        </p:cTn>
                                        <p:tgtEl>
                                          <p:spTgt spid="17"/>
                                        </p:tgtEl>
                                        <p:attrNameLst>
                                          <p:attrName>style.visibility</p:attrName>
                                        </p:attrNameLst>
                                      </p:cBhvr>
                                      <p:to>
                                        <p:strVal val="visible"/>
                                      </p:to>
                                    </p:set>
                                    <p:anim calcmode="lin" valueType="num">
                                      <p:cBhvr additive="base">
                                        <p:cTn id="10" dur="500" fill="hold"/>
                                        <p:tgtEl>
                                          <p:spTgt spid="17"/>
                                        </p:tgtEl>
                                        <p:attrNameLst>
                                          <p:attrName>ppt_x</p:attrName>
                                        </p:attrNameLst>
                                      </p:cBhvr>
                                      <p:tavLst>
                                        <p:tav tm="0">
                                          <p:val>
                                            <p:strVal val="#ppt_x"/>
                                          </p:val>
                                        </p:tav>
                                        <p:tav tm="100000">
                                          <p:val>
                                            <p:strVal val="#ppt_x"/>
                                          </p:val>
                                        </p:tav>
                                      </p:tavLst>
                                    </p:anim>
                                    <p:anim calcmode="lin" valueType="num">
                                      <p:cBhvr additive="base">
                                        <p:cTn id="11" dur="500" fill="hold"/>
                                        <p:tgtEl>
                                          <p:spTgt spid="17"/>
                                        </p:tgtEl>
                                        <p:attrNameLst>
                                          <p:attrName>ppt_y</p:attrName>
                                        </p:attrNameLst>
                                      </p:cBhvr>
                                      <p:tavLst>
                                        <p:tav tm="0">
                                          <p:val>
                                            <p:strVal val="0-#ppt_h/2"/>
                                          </p:val>
                                        </p:tav>
                                        <p:tav tm="100000">
                                          <p:val>
                                            <p:strVal val="#ppt_y"/>
                                          </p:val>
                                        </p:tav>
                                      </p:tavLst>
                                    </p:anim>
                                  </p:childTnLst>
                                </p:cTn>
                              </p:par>
                            </p:childTnLst>
                          </p:cTn>
                        </p:par>
                      </p:childTnLst>
                    </p:cTn>
                  </p:par>
                  <p:par>
                    <p:cTn id="12" fill="hold">
                      <p:stCondLst>
                        <p:cond delay="indefinite"/>
                      </p:stCondLst>
                      <p:childTnLst>
                        <p:par>
                          <p:cTn id="13" fill="hold">
                            <p:stCondLst>
                              <p:cond delay="0"/>
                            </p:stCondLst>
                            <p:childTnLst>
                              <p:par>
                                <p:cTn id="14" presetID="10" presetClass="exit" presetSubtype="0" fill="hold" grpId="1" nodeType="clickEffect">
                                  <p:stCondLst>
                                    <p:cond delay="0"/>
                                  </p:stCondLst>
                                  <p:childTnLst>
                                    <p:animEffect transition="out" filter="fade">
                                      <p:cBhvr>
                                        <p:cTn id="15" dur="400"/>
                                        <p:tgtEl>
                                          <p:spTgt spid="22"/>
                                        </p:tgtEl>
                                      </p:cBhvr>
                                    </p:animEffect>
                                    <p:set>
                                      <p:cBhvr>
                                        <p:cTn id="16" dur="1" fill="hold">
                                          <p:stCondLst>
                                            <p:cond delay="399"/>
                                          </p:stCondLst>
                                        </p:cTn>
                                        <p:tgtEl>
                                          <p:spTgt spid="22"/>
                                        </p:tgtEl>
                                        <p:attrNameLst>
                                          <p:attrName>style.visibility</p:attrName>
                                        </p:attrNameLst>
                                      </p:cBhvr>
                                      <p:to>
                                        <p:strVal val="hidden"/>
                                      </p:to>
                                    </p:set>
                                  </p:childTnLst>
                                </p:cTn>
                              </p:par>
                              <p:par>
                                <p:cTn id="17" presetID="2" presetClass="exit" presetSubtype="1" accel="50000" fill="hold" nodeType="withEffect">
                                  <p:stCondLst>
                                    <p:cond delay="0"/>
                                  </p:stCondLst>
                                  <p:childTnLst>
                                    <p:anim calcmode="lin" valueType="num">
                                      <p:cBhvr additive="base">
                                        <p:cTn id="18" dur="500"/>
                                        <p:tgtEl>
                                          <p:spTgt spid="17"/>
                                        </p:tgtEl>
                                        <p:attrNameLst>
                                          <p:attrName>ppt_x</p:attrName>
                                        </p:attrNameLst>
                                      </p:cBhvr>
                                      <p:tavLst>
                                        <p:tav tm="0">
                                          <p:val>
                                            <p:strVal val="ppt_x"/>
                                          </p:val>
                                        </p:tav>
                                        <p:tav tm="100000">
                                          <p:val>
                                            <p:strVal val="ppt_x"/>
                                          </p:val>
                                        </p:tav>
                                      </p:tavLst>
                                    </p:anim>
                                    <p:anim calcmode="lin" valueType="num">
                                      <p:cBhvr additive="base">
                                        <p:cTn id="19" dur="500"/>
                                        <p:tgtEl>
                                          <p:spTgt spid="17"/>
                                        </p:tgtEl>
                                        <p:attrNameLst>
                                          <p:attrName>ppt_y</p:attrName>
                                        </p:attrNameLst>
                                      </p:cBhvr>
                                      <p:tavLst>
                                        <p:tav tm="0">
                                          <p:val>
                                            <p:strVal val="ppt_y"/>
                                          </p:val>
                                        </p:tav>
                                        <p:tav tm="100000">
                                          <p:val>
                                            <p:strVal val="0-ppt_h/2"/>
                                          </p:val>
                                        </p:tav>
                                      </p:tavLst>
                                    </p:anim>
                                    <p:set>
                                      <p:cBhvr>
                                        <p:cTn id="20" dur="1" fill="hold">
                                          <p:stCondLst>
                                            <p:cond delay="499"/>
                                          </p:stCondLst>
                                        </p:cTn>
                                        <p:tgtEl>
                                          <p:spTgt spid="1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2" grpId="1"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p:cNvGrpSpPr/>
          <p:nvPr/>
        </p:nvGrpSpPr>
        <p:grpSpPr>
          <a:xfrm>
            <a:off x="1153673" y="948988"/>
            <a:ext cx="6765636" cy="536524"/>
            <a:chOff x="1153673" y="959571"/>
            <a:chExt cx="6765636" cy="536524"/>
          </a:xfrm>
        </p:grpSpPr>
        <p:sp>
          <p:nvSpPr>
            <p:cNvPr id="7" name="Rectangle 6"/>
            <p:cNvSpPr/>
            <p:nvPr/>
          </p:nvSpPr>
          <p:spPr>
            <a:xfrm>
              <a:off x="1153673" y="959571"/>
              <a:ext cx="6765636" cy="536524"/>
            </a:xfrm>
            <a:prstGeom prst="rect">
              <a:avLst/>
            </a:prstGeom>
            <a:solidFill>
              <a:schemeClr val="tx1">
                <a:lumMod val="75000"/>
                <a:lumOff val="25000"/>
              </a:schemeClr>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9" name="TextBox 8"/>
            <p:cNvSpPr txBox="1"/>
            <p:nvPr/>
          </p:nvSpPr>
          <p:spPr>
            <a:xfrm>
              <a:off x="1304944" y="988172"/>
              <a:ext cx="6455620" cy="430887"/>
            </a:xfrm>
            <a:prstGeom prst="rect">
              <a:avLst/>
            </a:prstGeom>
            <a:noFill/>
          </p:spPr>
          <p:txBody>
            <a:bodyPr wrap="square" rtlCol="0">
              <a:spAutoFit/>
            </a:bodyPr>
            <a:lstStyle/>
            <a:p>
              <a:pPr algn="ctr"/>
              <a:r>
                <a:rPr lang="en-PH" sz="2200" b="1" dirty="0" smtClean="0">
                  <a:solidFill>
                    <a:schemeClr val="bg1"/>
                  </a:solidFill>
                  <a:latin typeface="Roboto Condensed"/>
                </a:rPr>
                <a:t>ARCHITECTURAL DESIGN OF THE FILIET SYSTEM</a:t>
              </a:r>
              <a:endParaRPr lang="en-PH" sz="2200" b="1" dirty="0">
                <a:solidFill>
                  <a:schemeClr val="bg1"/>
                </a:solidFill>
                <a:latin typeface="Roboto Condensed"/>
              </a:endParaRPr>
            </a:p>
          </p:txBody>
        </p:sp>
      </p:grpSp>
      <p:sp>
        <p:nvSpPr>
          <p:cNvPr id="4" name="Rectangle 3"/>
          <p:cNvSpPr/>
          <p:nvPr/>
        </p:nvSpPr>
        <p:spPr>
          <a:xfrm>
            <a:off x="0" y="-9051"/>
            <a:ext cx="9220200" cy="798198"/>
          </a:xfrm>
          <a:prstGeom prst="rect">
            <a:avLst/>
          </a:prstGeom>
          <a:solidFill>
            <a:srgbClr val="E4009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5" name="TextBox 4"/>
          <p:cNvSpPr txBox="1"/>
          <p:nvPr/>
        </p:nvSpPr>
        <p:spPr>
          <a:xfrm>
            <a:off x="160447" y="144623"/>
            <a:ext cx="3865161" cy="502702"/>
          </a:xfrm>
          <a:prstGeom prst="rect">
            <a:avLst/>
          </a:prstGeom>
          <a:noFill/>
        </p:spPr>
        <p:txBody>
          <a:bodyPr wrap="none" rtlCol="0">
            <a:spAutoFit/>
          </a:bodyPr>
          <a:lstStyle/>
          <a:p>
            <a:pPr>
              <a:lnSpc>
                <a:spcPct val="80000"/>
              </a:lnSpc>
            </a:pPr>
            <a:r>
              <a:rPr lang="en-PH" sz="3200" b="1" dirty="0" smtClean="0">
                <a:solidFill>
                  <a:schemeClr val="bg1"/>
                </a:solidFill>
                <a:effectLst>
                  <a:outerShdw blurRad="50800" dist="38100" dir="5400000" algn="t" rotWithShape="0">
                    <a:prstClr val="black">
                      <a:alpha val="40000"/>
                    </a:prstClr>
                  </a:outerShdw>
                </a:effectLst>
                <a:latin typeface="Roboto Condensed Bold"/>
                <a:cs typeface="Roboto Condensed Bold"/>
              </a:rPr>
              <a:t>Research Methodology</a:t>
            </a:r>
            <a:endParaRPr lang="en-PH" sz="3200" b="1" dirty="0">
              <a:solidFill>
                <a:schemeClr val="bg1"/>
              </a:solidFill>
              <a:effectLst>
                <a:outerShdw blurRad="50800" dist="38100" dir="5400000" algn="t" rotWithShape="0">
                  <a:prstClr val="black">
                    <a:alpha val="40000"/>
                  </a:prstClr>
                </a:outerShdw>
              </a:effectLst>
              <a:latin typeface="Roboto Condensed Bold"/>
              <a:cs typeface="Roboto Condensed Bold"/>
            </a:endParaRPr>
          </a:p>
        </p:txBody>
      </p:sp>
      <p:sp>
        <p:nvSpPr>
          <p:cNvPr id="10" name="Oval 9"/>
          <p:cNvSpPr/>
          <p:nvPr/>
        </p:nvSpPr>
        <p:spPr>
          <a:xfrm>
            <a:off x="8241068" y="485244"/>
            <a:ext cx="614296" cy="614296"/>
          </a:xfrm>
          <a:prstGeom prst="ellipse">
            <a:avLst/>
          </a:prstGeom>
          <a:solidFill>
            <a:srgbClr val="8021AD"/>
          </a:solidFill>
          <a:ln>
            <a:noFill/>
          </a:ln>
          <a:effectLst>
            <a:outerShdw blurRad="152400" dist="38100" dir="5400000" sx="97000" sy="97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2000" b="1" dirty="0" smtClean="0">
                <a:solidFill>
                  <a:schemeClr val="bg1"/>
                </a:solidFill>
                <a:latin typeface="Roboto Condensed Regular"/>
                <a:cs typeface="Roboto Condensed Regular"/>
              </a:rPr>
              <a:t>3</a:t>
            </a:r>
            <a:endParaRPr lang="en-PH" sz="2000" b="1" dirty="0">
              <a:solidFill>
                <a:schemeClr val="bg1"/>
              </a:solidFill>
              <a:latin typeface="Roboto Condensed Regular"/>
              <a:cs typeface="Roboto Condensed Regular"/>
            </a:endParaRPr>
          </a:p>
        </p:txBody>
      </p:sp>
      <p:grpSp>
        <p:nvGrpSpPr>
          <p:cNvPr id="3" name="Group 2"/>
          <p:cNvGrpSpPr/>
          <p:nvPr/>
        </p:nvGrpSpPr>
        <p:grpSpPr>
          <a:xfrm>
            <a:off x="3117199" y="1616434"/>
            <a:ext cx="2748939" cy="3348326"/>
            <a:chOff x="2966222" y="1616434"/>
            <a:chExt cx="2748939" cy="3348326"/>
          </a:xfrm>
        </p:grpSpPr>
        <p:sp>
          <p:nvSpPr>
            <p:cNvPr id="30" name="Rectangle 29"/>
            <p:cNvSpPr/>
            <p:nvPr/>
          </p:nvSpPr>
          <p:spPr>
            <a:xfrm>
              <a:off x="2966222" y="1616434"/>
              <a:ext cx="2748939" cy="3348326"/>
            </a:xfrm>
            <a:prstGeom prst="rect">
              <a:avLst/>
            </a:prstGeom>
            <a:solidFill>
              <a:schemeClr val="bg1"/>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pic>
          <p:nvPicPr>
            <p:cNvPr id="2" name="Picture 1" descr="Arki.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66222" y="1619343"/>
              <a:ext cx="2748939" cy="3341626"/>
            </a:xfrm>
            <a:prstGeom prst="rect">
              <a:avLst/>
            </a:prstGeom>
          </p:spPr>
        </p:pic>
      </p:grpSp>
      <p:sp>
        <p:nvSpPr>
          <p:cNvPr id="11" name="Oval 10"/>
          <p:cNvSpPr/>
          <p:nvPr/>
        </p:nvSpPr>
        <p:spPr>
          <a:xfrm>
            <a:off x="8241068" y="481999"/>
            <a:ext cx="614296" cy="614296"/>
          </a:xfrm>
          <a:prstGeom prst="ellipse">
            <a:avLst/>
          </a:prstGeom>
          <a:solidFill>
            <a:srgbClr val="8021AD"/>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Tree>
    <p:custDataLst>
      <p:tags r:id="rId1"/>
    </p:custDataLst>
    <p:extLst>
      <p:ext uri="{BB962C8B-B14F-4D97-AF65-F5344CB8AC3E}">
        <p14:creationId xmlns:p14="http://schemas.microsoft.com/office/powerpoint/2010/main" val="3535507346"/>
      </p:ext>
    </p:extLst>
  </p:cSld>
  <p:clrMapOvr>
    <a:masterClrMapping/>
  </p:clrMapOvr>
  <mc:AlternateContent xmlns:mc="http://schemas.openxmlformats.org/markup-compatibility/2006" xmlns:p14="http://schemas.microsoft.com/office/powerpoint/2010/main">
    <mc:Choice Requires="p14">
      <p:transition spd="slow" p14:dur="800">
        <p14:flythrough dir="out"/>
      </p:transition>
    </mc:Choice>
    <mc:Fallback xmlns="">
      <p:transition xmlns:p14="http://schemas.microsoft.com/office/powerpoint/2010/mai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xit"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hidden"/>
                                      </p:to>
                                    </p:set>
                                  </p:childTnLst>
                                </p:cTn>
                              </p:par>
                            </p:childTnLst>
                          </p:cTn>
                        </p:par>
                        <p:par>
                          <p:cTn id="9" fill="hold">
                            <p:stCondLst>
                              <p:cond delay="0"/>
                            </p:stCondLst>
                            <p:childTnLst>
                              <p:par>
                                <p:cTn id="10" presetID="42" presetClass="path" presetSubtype="0" decel="50000" fill="hold" grpId="2" nodeType="afterEffect">
                                  <p:stCondLst>
                                    <p:cond delay="0"/>
                                  </p:stCondLst>
                                  <p:childTnLst>
                                    <p:animMotion origin="layout" path="M -2.22222E-6 4.93827E-6 L -0.42691 0.35308 " pathEditMode="relative" rAng="0" ptsTypes="AA">
                                      <p:cBhvr>
                                        <p:cTn id="11" dur="300" fill="hold"/>
                                        <p:tgtEl>
                                          <p:spTgt spid="11"/>
                                        </p:tgtEl>
                                        <p:attrNameLst>
                                          <p:attrName>ppt_x</p:attrName>
                                          <p:attrName>ppt_y</p:attrName>
                                        </p:attrNameLst>
                                      </p:cBhvr>
                                      <p:rCtr x="-21354" y="17654"/>
                                    </p:animMotion>
                                  </p:childTnLst>
                                </p:cTn>
                              </p:par>
                            </p:childTnLst>
                          </p:cTn>
                        </p:par>
                        <p:par>
                          <p:cTn id="12" fill="hold">
                            <p:stCondLst>
                              <p:cond delay="300"/>
                            </p:stCondLst>
                            <p:childTnLst>
                              <p:par>
                                <p:cTn id="13" presetID="6" presetClass="emph" presetSubtype="0" fill="hold" grpId="1" nodeType="afterEffect">
                                  <p:stCondLst>
                                    <p:cond delay="0"/>
                                  </p:stCondLst>
                                  <p:childTnLst>
                                    <p:animScale>
                                      <p:cBhvr>
                                        <p:cTn id="14" dur="700" fill="hold"/>
                                        <p:tgtEl>
                                          <p:spTgt spid="11"/>
                                        </p:tgtEl>
                                      </p:cBhvr>
                                      <p:by x="8000000" y="80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1" grpId="1" animBg="1"/>
      <p:bldP spid="11" grpId="2"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Rectangle 62"/>
          <p:cNvSpPr/>
          <p:nvPr/>
        </p:nvSpPr>
        <p:spPr>
          <a:xfrm>
            <a:off x="-11870" y="-9051"/>
            <a:ext cx="9220200" cy="798198"/>
          </a:xfrm>
          <a:prstGeom prst="rect">
            <a:avLst/>
          </a:prstGeom>
          <a:solidFill>
            <a:schemeClr val="tx1">
              <a:lumMod val="75000"/>
              <a:lumOff val="2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dirty="0" smtClean="0"/>
              <a:t>      </a:t>
            </a:r>
            <a:endParaRPr lang="en-PH" dirty="0"/>
          </a:p>
        </p:txBody>
      </p:sp>
      <p:sp>
        <p:nvSpPr>
          <p:cNvPr id="39" name="TextBox 38"/>
          <p:cNvSpPr txBox="1"/>
          <p:nvPr/>
        </p:nvSpPr>
        <p:spPr>
          <a:xfrm>
            <a:off x="160447" y="144623"/>
            <a:ext cx="4512573" cy="502702"/>
          </a:xfrm>
          <a:prstGeom prst="rect">
            <a:avLst/>
          </a:prstGeom>
          <a:noFill/>
        </p:spPr>
        <p:txBody>
          <a:bodyPr wrap="none" rtlCol="0">
            <a:spAutoFit/>
          </a:bodyPr>
          <a:lstStyle/>
          <a:p>
            <a:pPr>
              <a:lnSpc>
                <a:spcPct val="80000"/>
              </a:lnSpc>
            </a:pPr>
            <a:r>
              <a:rPr lang="en-PH" sz="3200" b="1" dirty="0" smtClean="0">
                <a:solidFill>
                  <a:schemeClr val="bg1"/>
                </a:solidFill>
                <a:effectLst>
                  <a:outerShdw blurRad="50800" dist="38100" dir="5400000" algn="t" rotWithShape="0">
                    <a:prstClr val="black">
                      <a:alpha val="40000"/>
                    </a:prstClr>
                  </a:outerShdw>
                </a:effectLst>
                <a:latin typeface="Roboto Condensed Bold"/>
                <a:cs typeface="Roboto Condensed Bold"/>
              </a:rPr>
              <a:t>Outline of the Presentation</a:t>
            </a:r>
            <a:endParaRPr lang="en-PH" sz="3200" b="1" dirty="0">
              <a:solidFill>
                <a:schemeClr val="bg1"/>
              </a:solidFill>
              <a:effectLst>
                <a:outerShdw blurRad="50800" dist="38100" dir="5400000" algn="t" rotWithShape="0">
                  <a:prstClr val="black">
                    <a:alpha val="40000"/>
                  </a:prstClr>
                </a:outerShdw>
              </a:effectLst>
              <a:latin typeface="Roboto Condensed Bold"/>
              <a:cs typeface="Roboto Condensed Bold"/>
            </a:endParaRPr>
          </a:p>
        </p:txBody>
      </p:sp>
      <p:grpSp>
        <p:nvGrpSpPr>
          <p:cNvPr id="37" name="Group 36"/>
          <p:cNvGrpSpPr/>
          <p:nvPr/>
        </p:nvGrpSpPr>
        <p:grpSpPr>
          <a:xfrm>
            <a:off x="1153673" y="980379"/>
            <a:ext cx="6765636" cy="683966"/>
            <a:chOff x="1143000" y="713956"/>
            <a:chExt cx="6765636" cy="683966"/>
          </a:xfrm>
        </p:grpSpPr>
        <p:sp>
          <p:nvSpPr>
            <p:cNvPr id="41" name="Rectangle 40"/>
            <p:cNvSpPr/>
            <p:nvPr/>
          </p:nvSpPr>
          <p:spPr>
            <a:xfrm>
              <a:off x="1143000" y="713956"/>
              <a:ext cx="6765636" cy="683966"/>
            </a:xfrm>
            <a:prstGeom prst="rect">
              <a:avLst/>
            </a:prstGeom>
            <a:solidFill>
              <a:srgbClr val="1E99FF"/>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42" name="Oval 41"/>
            <p:cNvSpPr/>
            <p:nvPr/>
          </p:nvSpPr>
          <p:spPr>
            <a:xfrm>
              <a:off x="1270017" y="772712"/>
              <a:ext cx="560810" cy="560810"/>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2400" b="1" dirty="0" smtClean="0">
                  <a:solidFill>
                    <a:srgbClr val="404040"/>
                  </a:solidFill>
                  <a:latin typeface="Roboto Condensed Bold"/>
                  <a:cs typeface="Roboto Condensed Bold"/>
                </a:rPr>
                <a:t>1</a:t>
              </a:r>
              <a:endParaRPr lang="en-PH" sz="2400" b="1" dirty="0">
                <a:solidFill>
                  <a:srgbClr val="404040"/>
                </a:solidFill>
                <a:latin typeface="Roboto Condensed Bold"/>
                <a:cs typeface="Roboto Condensed Bold"/>
              </a:endParaRPr>
            </a:p>
          </p:txBody>
        </p:sp>
        <p:sp>
          <p:nvSpPr>
            <p:cNvPr id="43" name="TextBox 42"/>
            <p:cNvSpPr txBox="1"/>
            <p:nvPr/>
          </p:nvSpPr>
          <p:spPr>
            <a:xfrm>
              <a:off x="1998626" y="802471"/>
              <a:ext cx="5455340" cy="461665"/>
            </a:xfrm>
            <a:prstGeom prst="rect">
              <a:avLst/>
            </a:prstGeom>
            <a:noFill/>
          </p:spPr>
          <p:txBody>
            <a:bodyPr wrap="none" rtlCol="0">
              <a:spAutoFit/>
            </a:bodyPr>
            <a:lstStyle/>
            <a:p>
              <a:r>
                <a:rPr lang="en-PH" sz="2400" b="1" dirty="0" smtClean="0">
                  <a:solidFill>
                    <a:schemeClr val="bg1"/>
                  </a:solidFill>
                  <a:effectLst>
                    <a:outerShdw blurRad="50800" dist="38100" dir="2700000" algn="tl" rotWithShape="0">
                      <a:prstClr val="black">
                        <a:alpha val="40000"/>
                      </a:prstClr>
                    </a:outerShdw>
                  </a:effectLst>
                  <a:latin typeface="Roboto Condensed" panose="02000000000000000000"/>
                </a:rPr>
                <a:t>Overview of the Current State of Technology</a:t>
              </a:r>
              <a:endParaRPr lang="en-PH" sz="2400" b="1" dirty="0">
                <a:solidFill>
                  <a:schemeClr val="bg1"/>
                </a:solidFill>
                <a:effectLst>
                  <a:outerShdw blurRad="50800" dist="38100" dir="2700000" algn="tl" rotWithShape="0">
                    <a:prstClr val="black">
                      <a:alpha val="40000"/>
                    </a:prstClr>
                  </a:outerShdw>
                </a:effectLst>
                <a:latin typeface="Roboto Condensed" panose="02000000000000000000"/>
              </a:endParaRPr>
            </a:p>
          </p:txBody>
        </p:sp>
      </p:grpSp>
      <p:grpSp>
        <p:nvGrpSpPr>
          <p:cNvPr id="44" name="Group 43"/>
          <p:cNvGrpSpPr/>
          <p:nvPr/>
        </p:nvGrpSpPr>
        <p:grpSpPr>
          <a:xfrm>
            <a:off x="1153673" y="1793179"/>
            <a:ext cx="6765636" cy="683966"/>
            <a:chOff x="1143000" y="713956"/>
            <a:chExt cx="6765636" cy="683966"/>
          </a:xfrm>
        </p:grpSpPr>
        <p:sp>
          <p:nvSpPr>
            <p:cNvPr id="45" name="Rectangle 44"/>
            <p:cNvSpPr/>
            <p:nvPr/>
          </p:nvSpPr>
          <p:spPr>
            <a:xfrm>
              <a:off x="1143000" y="713956"/>
              <a:ext cx="6765636" cy="683966"/>
            </a:xfrm>
            <a:prstGeom prst="rect">
              <a:avLst/>
            </a:prstGeom>
            <a:solidFill>
              <a:srgbClr val="FFC02D"/>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46" name="Oval 45"/>
            <p:cNvSpPr/>
            <p:nvPr/>
          </p:nvSpPr>
          <p:spPr>
            <a:xfrm>
              <a:off x="1270017" y="772712"/>
              <a:ext cx="560810" cy="560810"/>
            </a:xfrm>
            <a:prstGeom prst="ellipse">
              <a:avLst/>
            </a:pr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2400" b="1" dirty="0" smtClean="0">
                  <a:solidFill>
                    <a:srgbClr val="404040"/>
                  </a:solidFill>
                  <a:latin typeface="Roboto Condensed Bold"/>
                  <a:cs typeface="Roboto Condensed Bold"/>
                </a:rPr>
                <a:t>2</a:t>
              </a:r>
              <a:endParaRPr lang="en-PH" sz="2400" b="1" dirty="0">
                <a:solidFill>
                  <a:srgbClr val="404040"/>
                </a:solidFill>
                <a:latin typeface="Roboto Condensed Bold"/>
                <a:cs typeface="Roboto Condensed Bold"/>
              </a:endParaRPr>
            </a:p>
          </p:txBody>
        </p:sp>
        <p:sp>
          <p:nvSpPr>
            <p:cNvPr id="47" name="TextBox 46"/>
            <p:cNvSpPr txBox="1"/>
            <p:nvPr/>
          </p:nvSpPr>
          <p:spPr>
            <a:xfrm>
              <a:off x="1998626" y="802471"/>
              <a:ext cx="4206350" cy="461665"/>
            </a:xfrm>
            <a:prstGeom prst="rect">
              <a:avLst/>
            </a:prstGeom>
            <a:noFill/>
          </p:spPr>
          <p:txBody>
            <a:bodyPr wrap="none" rtlCol="0">
              <a:spAutoFit/>
            </a:bodyPr>
            <a:lstStyle/>
            <a:p>
              <a:r>
                <a:rPr lang="en-PH" sz="2400" b="1" dirty="0" smtClean="0">
                  <a:solidFill>
                    <a:srgbClr val="FFFFFF"/>
                  </a:solidFill>
                  <a:effectLst>
                    <a:outerShdw blurRad="50800" dist="38100" dir="2700000" algn="tl" rotWithShape="0">
                      <a:prstClr val="black">
                        <a:alpha val="40000"/>
                      </a:prstClr>
                    </a:outerShdw>
                  </a:effectLst>
                  <a:latin typeface="Roboto Condensed" panose="02000000000000000000"/>
                </a:rPr>
                <a:t>Review of Existing Related Works  </a:t>
              </a:r>
              <a:endParaRPr lang="en-PH" sz="2400" b="1" dirty="0">
                <a:solidFill>
                  <a:srgbClr val="FFFFFF"/>
                </a:solidFill>
                <a:effectLst>
                  <a:outerShdw blurRad="50800" dist="38100" dir="2700000" algn="tl" rotWithShape="0">
                    <a:prstClr val="black">
                      <a:alpha val="40000"/>
                    </a:prstClr>
                  </a:outerShdw>
                </a:effectLst>
                <a:latin typeface="Roboto Condensed" panose="02000000000000000000"/>
              </a:endParaRPr>
            </a:p>
          </p:txBody>
        </p:sp>
      </p:grpSp>
      <p:grpSp>
        <p:nvGrpSpPr>
          <p:cNvPr id="48" name="Group 47"/>
          <p:cNvGrpSpPr/>
          <p:nvPr/>
        </p:nvGrpSpPr>
        <p:grpSpPr>
          <a:xfrm>
            <a:off x="1153673" y="2605979"/>
            <a:ext cx="6765636" cy="683966"/>
            <a:chOff x="1143000" y="713956"/>
            <a:chExt cx="6765636" cy="683966"/>
          </a:xfrm>
        </p:grpSpPr>
        <p:sp>
          <p:nvSpPr>
            <p:cNvPr id="49" name="Rectangle 48"/>
            <p:cNvSpPr/>
            <p:nvPr/>
          </p:nvSpPr>
          <p:spPr>
            <a:xfrm>
              <a:off x="1143000" y="713956"/>
              <a:ext cx="6765636" cy="683966"/>
            </a:xfrm>
            <a:prstGeom prst="rect">
              <a:avLst/>
            </a:prstGeom>
            <a:solidFill>
              <a:srgbClr val="E40093"/>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50" name="Oval 49"/>
            <p:cNvSpPr/>
            <p:nvPr/>
          </p:nvSpPr>
          <p:spPr>
            <a:xfrm>
              <a:off x="1270017" y="772712"/>
              <a:ext cx="560810" cy="560810"/>
            </a:xfrm>
            <a:prstGeom prst="ellipse">
              <a:avLst/>
            </a:pr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2400" b="1" dirty="0" smtClean="0">
                  <a:solidFill>
                    <a:srgbClr val="404040"/>
                  </a:solidFill>
                  <a:latin typeface="Roboto Condensed Bold"/>
                  <a:cs typeface="Roboto Condensed Bold"/>
                </a:rPr>
                <a:t>3</a:t>
              </a:r>
              <a:endParaRPr lang="en-PH" sz="2400" b="1" dirty="0">
                <a:solidFill>
                  <a:srgbClr val="404040"/>
                </a:solidFill>
                <a:latin typeface="Roboto Condensed Bold"/>
                <a:cs typeface="Roboto Condensed Bold"/>
              </a:endParaRPr>
            </a:p>
          </p:txBody>
        </p:sp>
        <p:sp>
          <p:nvSpPr>
            <p:cNvPr id="51" name="TextBox 50"/>
            <p:cNvSpPr txBox="1"/>
            <p:nvPr/>
          </p:nvSpPr>
          <p:spPr>
            <a:xfrm>
              <a:off x="1998626" y="802471"/>
              <a:ext cx="2941831" cy="461665"/>
            </a:xfrm>
            <a:prstGeom prst="rect">
              <a:avLst/>
            </a:prstGeom>
            <a:noFill/>
          </p:spPr>
          <p:txBody>
            <a:bodyPr wrap="none" rtlCol="0">
              <a:spAutoFit/>
            </a:bodyPr>
            <a:lstStyle/>
            <a:p>
              <a:r>
                <a:rPr lang="en-PH" sz="2400" b="1" dirty="0" smtClean="0">
                  <a:solidFill>
                    <a:srgbClr val="FFFFFF"/>
                  </a:solidFill>
                  <a:effectLst>
                    <a:outerShdw blurRad="50800" dist="38100" dir="2700000" algn="tl" rotWithShape="0">
                      <a:prstClr val="black">
                        <a:alpha val="40000"/>
                      </a:prstClr>
                    </a:outerShdw>
                  </a:effectLst>
                  <a:latin typeface="Roboto Condensed" panose="02000000000000000000"/>
                </a:rPr>
                <a:t>Research Methodology</a:t>
              </a:r>
              <a:endParaRPr lang="en-PH" sz="2400" b="1" dirty="0">
                <a:solidFill>
                  <a:srgbClr val="FFFFFF"/>
                </a:solidFill>
                <a:effectLst>
                  <a:outerShdw blurRad="50800" dist="38100" dir="2700000" algn="tl" rotWithShape="0">
                    <a:prstClr val="black">
                      <a:alpha val="40000"/>
                    </a:prstClr>
                  </a:outerShdw>
                </a:effectLst>
                <a:latin typeface="Roboto Condensed" panose="02000000000000000000"/>
              </a:endParaRPr>
            </a:p>
          </p:txBody>
        </p:sp>
      </p:grpSp>
      <p:grpSp>
        <p:nvGrpSpPr>
          <p:cNvPr id="52" name="Group 51"/>
          <p:cNvGrpSpPr/>
          <p:nvPr/>
        </p:nvGrpSpPr>
        <p:grpSpPr>
          <a:xfrm>
            <a:off x="1153673" y="3418779"/>
            <a:ext cx="6765636" cy="683966"/>
            <a:chOff x="1143000" y="713956"/>
            <a:chExt cx="6765636" cy="683966"/>
          </a:xfrm>
        </p:grpSpPr>
        <p:sp>
          <p:nvSpPr>
            <p:cNvPr id="53" name="Rectangle 52"/>
            <p:cNvSpPr/>
            <p:nvPr/>
          </p:nvSpPr>
          <p:spPr>
            <a:xfrm>
              <a:off x="1143000" y="713956"/>
              <a:ext cx="6765636" cy="683966"/>
            </a:xfrm>
            <a:prstGeom prst="rect">
              <a:avLst/>
            </a:prstGeom>
            <a:solidFill>
              <a:srgbClr val="8022AC"/>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54" name="Oval 53"/>
            <p:cNvSpPr/>
            <p:nvPr/>
          </p:nvSpPr>
          <p:spPr>
            <a:xfrm>
              <a:off x="1270017" y="772712"/>
              <a:ext cx="560810" cy="560810"/>
            </a:xfrm>
            <a:prstGeom prst="ellipse">
              <a:avLst/>
            </a:pr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2400" b="1" dirty="0" smtClean="0">
                  <a:solidFill>
                    <a:srgbClr val="404040"/>
                  </a:solidFill>
                  <a:latin typeface="Roboto Condensed Bold"/>
                  <a:cs typeface="Roboto Condensed Bold"/>
                </a:rPr>
                <a:t>4</a:t>
              </a:r>
              <a:endParaRPr lang="en-PH" sz="2400" b="1" dirty="0">
                <a:solidFill>
                  <a:srgbClr val="404040"/>
                </a:solidFill>
                <a:latin typeface="Roboto Condensed Bold"/>
                <a:cs typeface="Roboto Condensed Bold"/>
              </a:endParaRPr>
            </a:p>
          </p:txBody>
        </p:sp>
        <p:sp>
          <p:nvSpPr>
            <p:cNvPr id="55" name="TextBox 54"/>
            <p:cNvSpPr txBox="1"/>
            <p:nvPr/>
          </p:nvSpPr>
          <p:spPr>
            <a:xfrm>
              <a:off x="1998626" y="802471"/>
              <a:ext cx="2853966" cy="461665"/>
            </a:xfrm>
            <a:prstGeom prst="rect">
              <a:avLst/>
            </a:prstGeom>
            <a:noFill/>
          </p:spPr>
          <p:txBody>
            <a:bodyPr wrap="none" rtlCol="0">
              <a:spAutoFit/>
            </a:bodyPr>
            <a:lstStyle/>
            <a:p>
              <a:r>
                <a:rPr lang="en-PH" sz="2400" b="1" dirty="0" smtClean="0">
                  <a:solidFill>
                    <a:srgbClr val="FFFFFF"/>
                  </a:solidFill>
                  <a:effectLst>
                    <a:outerShdw blurRad="50800" dist="38100" dir="2700000" algn="tl" rotWithShape="0">
                      <a:prstClr val="black">
                        <a:alpha val="40000"/>
                      </a:prstClr>
                    </a:outerShdw>
                  </a:effectLst>
                  <a:latin typeface="Roboto Condensed" panose="02000000000000000000"/>
                </a:rPr>
                <a:t>Research Experiments</a:t>
              </a:r>
              <a:endParaRPr lang="en-PH" sz="2400" b="1" dirty="0">
                <a:solidFill>
                  <a:srgbClr val="FFFFFF"/>
                </a:solidFill>
                <a:effectLst>
                  <a:outerShdw blurRad="50800" dist="38100" dir="2700000" algn="tl" rotWithShape="0">
                    <a:prstClr val="black">
                      <a:alpha val="40000"/>
                    </a:prstClr>
                  </a:outerShdw>
                </a:effectLst>
                <a:latin typeface="Roboto Condensed" panose="02000000000000000000"/>
              </a:endParaRPr>
            </a:p>
          </p:txBody>
        </p:sp>
      </p:grpSp>
      <p:grpSp>
        <p:nvGrpSpPr>
          <p:cNvPr id="56" name="Group 55"/>
          <p:cNvGrpSpPr/>
          <p:nvPr/>
        </p:nvGrpSpPr>
        <p:grpSpPr>
          <a:xfrm>
            <a:off x="1153673" y="4231579"/>
            <a:ext cx="6765636" cy="683966"/>
            <a:chOff x="1143000" y="713956"/>
            <a:chExt cx="6765636" cy="683966"/>
          </a:xfrm>
        </p:grpSpPr>
        <p:sp>
          <p:nvSpPr>
            <p:cNvPr id="57" name="Rectangle 56"/>
            <p:cNvSpPr/>
            <p:nvPr/>
          </p:nvSpPr>
          <p:spPr>
            <a:xfrm>
              <a:off x="1143000" y="713956"/>
              <a:ext cx="6765636" cy="683966"/>
            </a:xfrm>
            <a:prstGeom prst="rect">
              <a:avLst/>
            </a:prstGeom>
            <a:solidFill>
              <a:srgbClr val="FF6600"/>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58" name="Oval 57"/>
            <p:cNvSpPr/>
            <p:nvPr/>
          </p:nvSpPr>
          <p:spPr>
            <a:xfrm>
              <a:off x="1270017" y="772712"/>
              <a:ext cx="560810" cy="560810"/>
            </a:xfrm>
            <a:prstGeom prst="ellipse">
              <a:avLst/>
            </a:pr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2400" b="1" dirty="0" smtClean="0">
                  <a:solidFill>
                    <a:srgbClr val="404040"/>
                  </a:solidFill>
                  <a:latin typeface="Roboto Condensed Bold"/>
                  <a:cs typeface="Roboto Condensed Bold"/>
                </a:rPr>
                <a:t>5</a:t>
              </a:r>
              <a:endParaRPr lang="en-PH" sz="2400" b="1" dirty="0">
                <a:solidFill>
                  <a:srgbClr val="404040"/>
                </a:solidFill>
                <a:latin typeface="Roboto Condensed Bold"/>
                <a:cs typeface="Roboto Condensed Bold"/>
              </a:endParaRPr>
            </a:p>
          </p:txBody>
        </p:sp>
        <p:sp>
          <p:nvSpPr>
            <p:cNvPr id="59" name="TextBox 58"/>
            <p:cNvSpPr txBox="1"/>
            <p:nvPr/>
          </p:nvSpPr>
          <p:spPr>
            <a:xfrm>
              <a:off x="1998626" y="802471"/>
              <a:ext cx="3661128" cy="461665"/>
            </a:xfrm>
            <a:prstGeom prst="rect">
              <a:avLst/>
            </a:prstGeom>
            <a:noFill/>
          </p:spPr>
          <p:txBody>
            <a:bodyPr wrap="none" rtlCol="0">
              <a:spAutoFit/>
            </a:bodyPr>
            <a:lstStyle/>
            <a:p>
              <a:r>
                <a:rPr lang="en-PH" sz="2400" b="1" dirty="0" smtClean="0">
                  <a:solidFill>
                    <a:srgbClr val="FFFFFF"/>
                  </a:solidFill>
                  <a:effectLst>
                    <a:outerShdw blurRad="50800" dist="38100" dir="2700000" algn="tl" rotWithShape="0">
                      <a:prstClr val="black">
                        <a:alpha val="40000"/>
                      </a:prstClr>
                    </a:outerShdw>
                  </a:effectLst>
                  <a:latin typeface="Roboto Condensed" panose="02000000000000000000"/>
                </a:rPr>
                <a:t>Discussion and Future Works</a:t>
              </a:r>
              <a:endParaRPr lang="en-PH" sz="2400" b="1" dirty="0">
                <a:solidFill>
                  <a:srgbClr val="FFFFFF"/>
                </a:solidFill>
                <a:effectLst>
                  <a:outerShdw blurRad="50800" dist="38100" dir="2700000" algn="tl" rotWithShape="0">
                    <a:prstClr val="black">
                      <a:alpha val="40000"/>
                    </a:prstClr>
                  </a:outerShdw>
                </a:effectLst>
                <a:latin typeface="Roboto Condensed" panose="02000000000000000000"/>
              </a:endParaRPr>
            </a:p>
          </p:txBody>
        </p:sp>
      </p:grpSp>
      <p:sp>
        <p:nvSpPr>
          <p:cNvPr id="62" name="Oval 39"/>
          <p:cNvSpPr/>
          <p:nvPr/>
        </p:nvSpPr>
        <p:spPr>
          <a:xfrm>
            <a:off x="1236266" y="1011935"/>
            <a:ext cx="6601598" cy="618115"/>
          </a:xfrm>
          <a:custGeom>
            <a:avLst/>
            <a:gdLst>
              <a:gd name="connsiteX0" fmla="*/ 0 w 614296"/>
              <a:gd name="connsiteY0" fmla="*/ 307148 h 614296"/>
              <a:gd name="connsiteX1" fmla="*/ 307148 w 614296"/>
              <a:gd name="connsiteY1" fmla="*/ 0 h 614296"/>
              <a:gd name="connsiteX2" fmla="*/ 614296 w 614296"/>
              <a:gd name="connsiteY2" fmla="*/ 307148 h 614296"/>
              <a:gd name="connsiteX3" fmla="*/ 307148 w 614296"/>
              <a:gd name="connsiteY3" fmla="*/ 614296 h 614296"/>
              <a:gd name="connsiteX4" fmla="*/ 0 w 614296"/>
              <a:gd name="connsiteY4" fmla="*/ 307148 h 614296"/>
              <a:gd name="connsiteX0" fmla="*/ 0 w 1421425"/>
              <a:gd name="connsiteY0" fmla="*/ 307244 h 614473"/>
              <a:gd name="connsiteX1" fmla="*/ 307148 w 1421425"/>
              <a:gd name="connsiteY1" fmla="*/ 96 h 614473"/>
              <a:gd name="connsiteX2" fmla="*/ 1421425 w 1421425"/>
              <a:gd name="connsiteY2" fmla="*/ 283507 h 614473"/>
              <a:gd name="connsiteX3" fmla="*/ 307148 w 1421425"/>
              <a:gd name="connsiteY3" fmla="*/ 614392 h 614473"/>
              <a:gd name="connsiteX4" fmla="*/ 0 w 1421425"/>
              <a:gd name="connsiteY4" fmla="*/ 307244 h 614473"/>
              <a:gd name="connsiteX0" fmla="*/ 0 w 1421425"/>
              <a:gd name="connsiteY0" fmla="*/ 307963 h 615192"/>
              <a:gd name="connsiteX1" fmla="*/ 307148 w 1421425"/>
              <a:gd name="connsiteY1" fmla="*/ 815 h 615192"/>
              <a:gd name="connsiteX2" fmla="*/ 1421425 w 1421425"/>
              <a:gd name="connsiteY2" fmla="*/ 284226 h 615192"/>
              <a:gd name="connsiteX3" fmla="*/ 307148 w 1421425"/>
              <a:gd name="connsiteY3" fmla="*/ 615111 h 615192"/>
              <a:gd name="connsiteX4" fmla="*/ 0 w 1421425"/>
              <a:gd name="connsiteY4" fmla="*/ 307963 h 615192"/>
              <a:gd name="connsiteX0" fmla="*/ 0 w 1460087"/>
              <a:gd name="connsiteY0" fmla="*/ 307963 h 617329"/>
              <a:gd name="connsiteX1" fmla="*/ 307148 w 1460087"/>
              <a:gd name="connsiteY1" fmla="*/ 815 h 617329"/>
              <a:gd name="connsiteX2" fmla="*/ 1421425 w 1460087"/>
              <a:gd name="connsiteY2" fmla="*/ 284226 h 617329"/>
              <a:gd name="connsiteX3" fmla="*/ 307148 w 1460087"/>
              <a:gd name="connsiteY3" fmla="*/ 615111 h 617329"/>
              <a:gd name="connsiteX4" fmla="*/ 0 w 1460087"/>
              <a:gd name="connsiteY4" fmla="*/ 307963 h 617329"/>
              <a:gd name="connsiteX0" fmla="*/ 0 w 1460087"/>
              <a:gd name="connsiteY0" fmla="*/ 307373 h 616739"/>
              <a:gd name="connsiteX1" fmla="*/ 307148 w 1460087"/>
              <a:gd name="connsiteY1" fmla="*/ 225 h 616739"/>
              <a:gd name="connsiteX2" fmla="*/ 1421425 w 1460087"/>
              <a:gd name="connsiteY2" fmla="*/ 283636 h 616739"/>
              <a:gd name="connsiteX3" fmla="*/ 307148 w 1460087"/>
              <a:gd name="connsiteY3" fmla="*/ 614521 h 616739"/>
              <a:gd name="connsiteX4" fmla="*/ 0 w 1460087"/>
              <a:gd name="connsiteY4" fmla="*/ 307373 h 616739"/>
              <a:gd name="connsiteX0" fmla="*/ 0 w 2259415"/>
              <a:gd name="connsiteY0" fmla="*/ 307373 h 616739"/>
              <a:gd name="connsiteX1" fmla="*/ 1102407 w 2259415"/>
              <a:gd name="connsiteY1" fmla="*/ 225 h 616739"/>
              <a:gd name="connsiteX2" fmla="*/ 2216684 w 2259415"/>
              <a:gd name="connsiteY2" fmla="*/ 283636 h 616739"/>
              <a:gd name="connsiteX3" fmla="*/ 1102407 w 2259415"/>
              <a:gd name="connsiteY3" fmla="*/ 614521 h 616739"/>
              <a:gd name="connsiteX4" fmla="*/ 0 w 2259415"/>
              <a:gd name="connsiteY4" fmla="*/ 307373 h 616739"/>
              <a:gd name="connsiteX0" fmla="*/ 109003 w 2368418"/>
              <a:gd name="connsiteY0" fmla="*/ 307373 h 616739"/>
              <a:gd name="connsiteX1" fmla="*/ 1211410 w 2368418"/>
              <a:gd name="connsiteY1" fmla="*/ 225 h 616739"/>
              <a:gd name="connsiteX2" fmla="*/ 2325687 w 2368418"/>
              <a:gd name="connsiteY2" fmla="*/ 283636 h 616739"/>
              <a:gd name="connsiteX3" fmla="*/ 1211410 w 2368418"/>
              <a:gd name="connsiteY3" fmla="*/ 614521 h 616739"/>
              <a:gd name="connsiteX4" fmla="*/ 109003 w 2368418"/>
              <a:gd name="connsiteY4" fmla="*/ 307373 h 616739"/>
              <a:gd name="connsiteX0" fmla="*/ 63367 w 2322782"/>
              <a:gd name="connsiteY0" fmla="*/ 316209 h 635934"/>
              <a:gd name="connsiteX1" fmla="*/ 1165774 w 2322782"/>
              <a:gd name="connsiteY1" fmla="*/ 9061 h 635934"/>
              <a:gd name="connsiteX2" fmla="*/ 2280051 w 2322782"/>
              <a:gd name="connsiteY2" fmla="*/ 292472 h 635934"/>
              <a:gd name="connsiteX3" fmla="*/ 1165774 w 2322782"/>
              <a:gd name="connsiteY3" fmla="*/ 623357 h 635934"/>
              <a:gd name="connsiteX4" fmla="*/ 63367 w 2322782"/>
              <a:gd name="connsiteY4" fmla="*/ 316209 h 635934"/>
              <a:gd name="connsiteX0" fmla="*/ 0 w 2259415"/>
              <a:gd name="connsiteY0" fmla="*/ 307373 h 616739"/>
              <a:gd name="connsiteX1" fmla="*/ 1102407 w 2259415"/>
              <a:gd name="connsiteY1" fmla="*/ 225 h 616739"/>
              <a:gd name="connsiteX2" fmla="*/ 2216684 w 2259415"/>
              <a:gd name="connsiteY2" fmla="*/ 283636 h 616739"/>
              <a:gd name="connsiteX3" fmla="*/ 1102407 w 2259415"/>
              <a:gd name="connsiteY3" fmla="*/ 614521 h 616739"/>
              <a:gd name="connsiteX4" fmla="*/ 0 w 2259415"/>
              <a:gd name="connsiteY4" fmla="*/ 307373 h 616739"/>
              <a:gd name="connsiteX0" fmla="*/ 0 w 1615122"/>
              <a:gd name="connsiteY0" fmla="*/ 319480 h 616160"/>
              <a:gd name="connsiteX1" fmla="*/ 461452 w 1615122"/>
              <a:gd name="connsiteY1" fmla="*/ 464 h 616160"/>
              <a:gd name="connsiteX2" fmla="*/ 1575729 w 1615122"/>
              <a:gd name="connsiteY2" fmla="*/ 283875 h 616160"/>
              <a:gd name="connsiteX3" fmla="*/ 461452 w 1615122"/>
              <a:gd name="connsiteY3" fmla="*/ 614760 h 616160"/>
              <a:gd name="connsiteX4" fmla="*/ 0 w 1615122"/>
              <a:gd name="connsiteY4" fmla="*/ 319480 h 616160"/>
              <a:gd name="connsiteX0" fmla="*/ 0 w 746139"/>
              <a:gd name="connsiteY0" fmla="*/ 319201 h 618651"/>
              <a:gd name="connsiteX1" fmla="*/ 461452 w 746139"/>
              <a:gd name="connsiteY1" fmla="*/ 185 h 618651"/>
              <a:gd name="connsiteX2" fmla="*/ 649905 w 746139"/>
              <a:gd name="connsiteY2" fmla="*/ 295464 h 618651"/>
              <a:gd name="connsiteX3" fmla="*/ 461452 w 746139"/>
              <a:gd name="connsiteY3" fmla="*/ 614481 h 618651"/>
              <a:gd name="connsiteX4" fmla="*/ 0 w 746139"/>
              <a:gd name="connsiteY4" fmla="*/ 319201 h 618651"/>
              <a:gd name="connsiteX0" fmla="*/ 0 w 818364"/>
              <a:gd name="connsiteY0" fmla="*/ 319091 h 618541"/>
              <a:gd name="connsiteX1" fmla="*/ 461452 w 818364"/>
              <a:gd name="connsiteY1" fmla="*/ 75 h 618541"/>
              <a:gd name="connsiteX2" fmla="*/ 649905 w 818364"/>
              <a:gd name="connsiteY2" fmla="*/ 295354 h 618541"/>
              <a:gd name="connsiteX3" fmla="*/ 461452 w 818364"/>
              <a:gd name="connsiteY3" fmla="*/ 614371 h 618541"/>
              <a:gd name="connsiteX4" fmla="*/ 0 w 818364"/>
              <a:gd name="connsiteY4" fmla="*/ 319091 h 618541"/>
              <a:gd name="connsiteX0" fmla="*/ 0 w 929185"/>
              <a:gd name="connsiteY0" fmla="*/ 319350 h 615767"/>
              <a:gd name="connsiteX1" fmla="*/ 461452 w 929185"/>
              <a:gd name="connsiteY1" fmla="*/ 334 h 615767"/>
              <a:gd name="connsiteX2" fmla="*/ 780470 w 929185"/>
              <a:gd name="connsiteY2" fmla="*/ 271877 h 615767"/>
              <a:gd name="connsiteX3" fmla="*/ 461452 w 929185"/>
              <a:gd name="connsiteY3" fmla="*/ 614630 h 615767"/>
              <a:gd name="connsiteX4" fmla="*/ 0 w 929185"/>
              <a:gd name="connsiteY4" fmla="*/ 319350 h 615767"/>
              <a:gd name="connsiteX0" fmla="*/ 0 w 1583215"/>
              <a:gd name="connsiteY0" fmla="*/ 319571 h 616450"/>
              <a:gd name="connsiteX1" fmla="*/ 461452 w 1583215"/>
              <a:gd name="connsiteY1" fmla="*/ 555 h 616450"/>
              <a:gd name="connsiteX2" fmla="*/ 1492643 w 1583215"/>
              <a:gd name="connsiteY2" fmla="*/ 260230 h 616450"/>
              <a:gd name="connsiteX3" fmla="*/ 461452 w 1583215"/>
              <a:gd name="connsiteY3" fmla="*/ 614851 h 616450"/>
              <a:gd name="connsiteX4" fmla="*/ 0 w 1583215"/>
              <a:gd name="connsiteY4" fmla="*/ 319571 h 616450"/>
              <a:gd name="connsiteX0" fmla="*/ 0 w 1534250"/>
              <a:gd name="connsiteY0" fmla="*/ 320653 h 617532"/>
              <a:gd name="connsiteX1" fmla="*/ 461452 w 1534250"/>
              <a:gd name="connsiteY1" fmla="*/ 1637 h 617532"/>
              <a:gd name="connsiteX2" fmla="*/ 1492643 w 1534250"/>
              <a:gd name="connsiteY2" fmla="*/ 261312 h 617532"/>
              <a:gd name="connsiteX3" fmla="*/ 461452 w 1534250"/>
              <a:gd name="connsiteY3" fmla="*/ 615933 h 617532"/>
              <a:gd name="connsiteX4" fmla="*/ 0 w 1534250"/>
              <a:gd name="connsiteY4" fmla="*/ 320653 h 617532"/>
              <a:gd name="connsiteX0" fmla="*/ 0 w 1492643"/>
              <a:gd name="connsiteY0" fmla="*/ 320653 h 617532"/>
              <a:gd name="connsiteX1" fmla="*/ 461452 w 1492643"/>
              <a:gd name="connsiteY1" fmla="*/ 1637 h 617532"/>
              <a:gd name="connsiteX2" fmla="*/ 1492643 w 1492643"/>
              <a:gd name="connsiteY2" fmla="*/ 261312 h 617532"/>
              <a:gd name="connsiteX3" fmla="*/ 461452 w 1492643"/>
              <a:gd name="connsiteY3" fmla="*/ 615933 h 617532"/>
              <a:gd name="connsiteX4" fmla="*/ 0 w 1492643"/>
              <a:gd name="connsiteY4" fmla="*/ 320653 h 617532"/>
              <a:gd name="connsiteX0" fmla="*/ 0 w 780471"/>
              <a:gd name="connsiteY0" fmla="*/ 319946 h 616363"/>
              <a:gd name="connsiteX1" fmla="*/ 461452 w 780471"/>
              <a:gd name="connsiteY1" fmla="*/ 930 h 616363"/>
              <a:gd name="connsiteX2" fmla="*/ 780471 w 780471"/>
              <a:gd name="connsiteY2" fmla="*/ 272473 h 616363"/>
              <a:gd name="connsiteX3" fmla="*/ 461452 w 780471"/>
              <a:gd name="connsiteY3" fmla="*/ 615226 h 616363"/>
              <a:gd name="connsiteX4" fmla="*/ 0 w 780471"/>
              <a:gd name="connsiteY4" fmla="*/ 319946 h 616363"/>
              <a:gd name="connsiteX0" fmla="*/ 0 w 685515"/>
              <a:gd name="connsiteY0" fmla="*/ 295564 h 614803"/>
              <a:gd name="connsiteX1" fmla="*/ 366496 w 685515"/>
              <a:gd name="connsiteY1" fmla="*/ 285 h 614803"/>
              <a:gd name="connsiteX2" fmla="*/ 685515 w 685515"/>
              <a:gd name="connsiteY2" fmla="*/ 271828 h 614803"/>
              <a:gd name="connsiteX3" fmla="*/ 366496 w 685515"/>
              <a:gd name="connsiteY3" fmla="*/ 614581 h 614803"/>
              <a:gd name="connsiteX4" fmla="*/ 0 w 685515"/>
              <a:gd name="connsiteY4" fmla="*/ 295564 h 614803"/>
              <a:gd name="connsiteX0" fmla="*/ 0 w 3706304"/>
              <a:gd name="connsiteY0" fmla="*/ 284793 h 614455"/>
              <a:gd name="connsiteX1" fmla="*/ 3319246 w 3706304"/>
              <a:gd name="connsiteY1" fmla="*/ 98 h 614455"/>
              <a:gd name="connsiteX2" fmla="*/ 3638265 w 3706304"/>
              <a:gd name="connsiteY2" fmla="*/ 271641 h 614455"/>
              <a:gd name="connsiteX3" fmla="*/ 3319246 w 3706304"/>
              <a:gd name="connsiteY3" fmla="*/ 614394 h 614455"/>
              <a:gd name="connsiteX4" fmla="*/ 0 w 3706304"/>
              <a:gd name="connsiteY4" fmla="*/ 284793 h 614455"/>
              <a:gd name="connsiteX0" fmla="*/ 0 w 6601598"/>
              <a:gd name="connsiteY0" fmla="*/ 287654 h 618115"/>
              <a:gd name="connsiteX1" fmla="*/ 3319246 w 6601598"/>
              <a:gd name="connsiteY1" fmla="*/ 2959 h 618115"/>
              <a:gd name="connsiteX2" fmla="*/ 6601598 w 6601598"/>
              <a:gd name="connsiteY2" fmla="*/ 232169 h 618115"/>
              <a:gd name="connsiteX3" fmla="*/ 3319246 w 6601598"/>
              <a:gd name="connsiteY3" fmla="*/ 617255 h 618115"/>
              <a:gd name="connsiteX4" fmla="*/ 0 w 6601598"/>
              <a:gd name="connsiteY4" fmla="*/ 287654 h 6181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01598" h="618115">
                <a:moveTo>
                  <a:pt x="0" y="287654"/>
                </a:moveTo>
                <a:cubicBezTo>
                  <a:pt x="0" y="11205"/>
                  <a:pt x="2218980" y="12206"/>
                  <a:pt x="3319246" y="2959"/>
                </a:cubicBezTo>
                <a:cubicBezTo>
                  <a:pt x="4419512" y="-6288"/>
                  <a:pt x="6601596" y="-8674"/>
                  <a:pt x="6601598" y="232169"/>
                </a:cubicBezTo>
                <a:cubicBezTo>
                  <a:pt x="6601598" y="603566"/>
                  <a:pt x="4419512" y="608008"/>
                  <a:pt x="3319246" y="617255"/>
                </a:cubicBezTo>
                <a:cubicBezTo>
                  <a:pt x="2218980" y="626502"/>
                  <a:pt x="0" y="564103"/>
                  <a:pt x="0" y="287654"/>
                </a:cubicBezTo>
                <a:close/>
              </a:path>
            </a:pathLst>
          </a:custGeom>
          <a:solidFill>
            <a:srgbClr val="2399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Tree>
    <p:custDataLst>
      <p:tags r:id="rId1"/>
    </p:custDataLst>
    <p:extLst>
      <p:ext uri="{BB962C8B-B14F-4D97-AF65-F5344CB8AC3E}">
        <p14:creationId xmlns:p14="http://schemas.microsoft.com/office/powerpoint/2010/main" val="553284761"/>
      </p:ext>
    </p:extLst>
  </p:cSld>
  <p:clrMapOvr>
    <a:masterClrMapping/>
  </p:clrMapOvr>
  <mc:AlternateContent xmlns:mc="http://schemas.openxmlformats.org/markup-compatibility/2006" xmlns:p14="http://schemas.microsoft.com/office/powerpoint/2010/main">
    <mc:Choice Requires="p14">
      <p:transition spd="med" p14:dur="600">
        <p:push dir="u"/>
      </p:transition>
    </mc:Choice>
    <mc:Fallback xmlns="">
      <p:transition xmlns:p14="http://schemas.microsoft.com/office/powerpoint/2010/main" spd="med">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nodeType="withEffect">
                                  <p:stCondLst>
                                    <p:cond delay="100"/>
                                  </p:stCondLst>
                                  <p:childTnLst>
                                    <p:set>
                                      <p:cBhvr>
                                        <p:cTn id="6" dur="1" fill="hold">
                                          <p:stCondLst>
                                            <p:cond delay="0"/>
                                          </p:stCondLst>
                                        </p:cTn>
                                        <p:tgtEl>
                                          <p:spTgt spid="37"/>
                                        </p:tgtEl>
                                        <p:attrNameLst>
                                          <p:attrName>style.visibility</p:attrName>
                                        </p:attrNameLst>
                                      </p:cBhvr>
                                      <p:to>
                                        <p:strVal val="visible"/>
                                      </p:to>
                                    </p:set>
                                    <p:anim calcmode="lin" valueType="num">
                                      <p:cBhvr additive="base">
                                        <p:cTn id="7" dur="400" fill="hold"/>
                                        <p:tgtEl>
                                          <p:spTgt spid="37"/>
                                        </p:tgtEl>
                                        <p:attrNameLst>
                                          <p:attrName>ppt_x</p:attrName>
                                        </p:attrNameLst>
                                      </p:cBhvr>
                                      <p:tavLst>
                                        <p:tav tm="0">
                                          <p:val>
                                            <p:strVal val="#ppt_x"/>
                                          </p:val>
                                        </p:tav>
                                        <p:tav tm="100000">
                                          <p:val>
                                            <p:strVal val="#ppt_x"/>
                                          </p:val>
                                        </p:tav>
                                      </p:tavLst>
                                    </p:anim>
                                    <p:anim calcmode="lin" valueType="num">
                                      <p:cBhvr additive="base">
                                        <p:cTn id="8" dur="400" fill="hold"/>
                                        <p:tgtEl>
                                          <p:spTgt spid="37"/>
                                        </p:tgtEl>
                                        <p:attrNameLst>
                                          <p:attrName>ppt_y</p:attrName>
                                        </p:attrNameLst>
                                      </p:cBhvr>
                                      <p:tavLst>
                                        <p:tav tm="0">
                                          <p:val>
                                            <p:strVal val="1+#ppt_h/2"/>
                                          </p:val>
                                        </p:tav>
                                        <p:tav tm="100000">
                                          <p:val>
                                            <p:strVal val="#ppt_y"/>
                                          </p:val>
                                        </p:tav>
                                      </p:tavLst>
                                    </p:anim>
                                  </p:childTnLst>
                                </p:cTn>
                              </p:par>
                              <p:par>
                                <p:cTn id="9" presetID="2" presetClass="entr" presetSubtype="4" decel="50000" fill="hold" nodeType="withEffect">
                                  <p:stCondLst>
                                    <p:cond delay="200"/>
                                  </p:stCondLst>
                                  <p:childTnLst>
                                    <p:set>
                                      <p:cBhvr>
                                        <p:cTn id="10" dur="1" fill="hold">
                                          <p:stCondLst>
                                            <p:cond delay="0"/>
                                          </p:stCondLst>
                                        </p:cTn>
                                        <p:tgtEl>
                                          <p:spTgt spid="44"/>
                                        </p:tgtEl>
                                        <p:attrNameLst>
                                          <p:attrName>style.visibility</p:attrName>
                                        </p:attrNameLst>
                                      </p:cBhvr>
                                      <p:to>
                                        <p:strVal val="visible"/>
                                      </p:to>
                                    </p:set>
                                    <p:anim calcmode="lin" valueType="num">
                                      <p:cBhvr additive="base">
                                        <p:cTn id="11" dur="400" fill="hold"/>
                                        <p:tgtEl>
                                          <p:spTgt spid="44"/>
                                        </p:tgtEl>
                                        <p:attrNameLst>
                                          <p:attrName>ppt_x</p:attrName>
                                        </p:attrNameLst>
                                      </p:cBhvr>
                                      <p:tavLst>
                                        <p:tav tm="0">
                                          <p:val>
                                            <p:strVal val="#ppt_x"/>
                                          </p:val>
                                        </p:tav>
                                        <p:tav tm="100000">
                                          <p:val>
                                            <p:strVal val="#ppt_x"/>
                                          </p:val>
                                        </p:tav>
                                      </p:tavLst>
                                    </p:anim>
                                    <p:anim calcmode="lin" valueType="num">
                                      <p:cBhvr additive="base">
                                        <p:cTn id="12" dur="400" fill="hold"/>
                                        <p:tgtEl>
                                          <p:spTgt spid="44"/>
                                        </p:tgtEl>
                                        <p:attrNameLst>
                                          <p:attrName>ppt_y</p:attrName>
                                        </p:attrNameLst>
                                      </p:cBhvr>
                                      <p:tavLst>
                                        <p:tav tm="0">
                                          <p:val>
                                            <p:strVal val="1+#ppt_h/2"/>
                                          </p:val>
                                        </p:tav>
                                        <p:tav tm="100000">
                                          <p:val>
                                            <p:strVal val="#ppt_y"/>
                                          </p:val>
                                        </p:tav>
                                      </p:tavLst>
                                    </p:anim>
                                  </p:childTnLst>
                                </p:cTn>
                              </p:par>
                              <p:par>
                                <p:cTn id="13" presetID="2" presetClass="entr" presetSubtype="4" decel="50000" fill="hold" nodeType="withEffect">
                                  <p:stCondLst>
                                    <p:cond delay="300"/>
                                  </p:stCondLst>
                                  <p:childTnLst>
                                    <p:set>
                                      <p:cBhvr>
                                        <p:cTn id="14" dur="1" fill="hold">
                                          <p:stCondLst>
                                            <p:cond delay="0"/>
                                          </p:stCondLst>
                                        </p:cTn>
                                        <p:tgtEl>
                                          <p:spTgt spid="48"/>
                                        </p:tgtEl>
                                        <p:attrNameLst>
                                          <p:attrName>style.visibility</p:attrName>
                                        </p:attrNameLst>
                                      </p:cBhvr>
                                      <p:to>
                                        <p:strVal val="visible"/>
                                      </p:to>
                                    </p:set>
                                    <p:anim calcmode="lin" valueType="num">
                                      <p:cBhvr additive="base">
                                        <p:cTn id="15" dur="400" fill="hold"/>
                                        <p:tgtEl>
                                          <p:spTgt spid="48"/>
                                        </p:tgtEl>
                                        <p:attrNameLst>
                                          <p:attrName>ppt_x</p:attrName>
                                        </p:attrNameLst>
                                      </p:cBhvr>
                                      <p:tavLst>
                                        <p:tav tm="0">
                                          <p:val>
                                            <p:strVal val="#ppt_x"/>
                                          </p:val>
                                        </p:tav>
                                        <p:tav tm="100000">
                                          <p:val>
                                            <p:strVal val="#ppt_x"/>
                                          </p:val>
                                        </p:tav>
                                      </p:tavLst>
                                    </p:anim>
                                    <p:anim calcmode="lin" valueType="num">
                                      <p:cBhvr additive="base">
                                        <p:cTn id="16" dur="400" fill="hold"/>
                                        <p:tgtEl>
                                          <p:spTgt spid="48"/>
                                        </p:tgtEl>
                                        <p:attrNameLst>
                                          <p:attrName>ppt_y</p:attrName>
                                        </p:attrNameLst>
                                      </p:cBhvr>
                                      <p:tavLst>
                                        <p:tav tm="0">
                                          <p:val>
                                            <p:strVal val="1+#ppt_h/2"/>
                                          </p:val>
                                        </p:tav>
                                        <p:tav tm="100000">
                                          <p:val>
                                            <p:strVal val="#ppt_y"/>
                                          </p:val>
                                        </p:tav>
                                      </p:tavLst>
                                    </p:anim>
                                  </p:childTnLst>
                                </p:cTn>
                              </p:par>
                              <p:par>
                                <p:cTn id="17" presetID="2" presetClass="entr" presetSubtype="4" decel="50000" fill="hold" nodeType="withEffect">
                                  <p:stCondLst>
                                    <p:cond delay="400"/>
                                  </p:stCondLst>
                                  <p:childTnLst>
                                    <p:set>
                                      <p:cBhvr>
                                        <p:cTn id="18" dur="1" fill="hold">
                                          <p:stCondLst>
                                            <p:cond delay="0"/>
                                          </p:stCondLst>
                                        </p:cTn>
                                        <p:tgtEl>
                                          <p:spTgt spid="52"/>
                                        </p:tgtEl>
                                        <p:attrNameLst>
                                          <p:attrName>style.visibility</p:attrName>
                                        </p:attrNameLst>
                                      </p:cBhvr>
                                      <p:to>
                                        <p:strVal val="visible"/>
                                      </p:to>
                                    </p:set>
                                    <p:anim calcmode="lin" valueType="num">
                                      <p:cBhvr additive="base">
                                        <p:cTn id="19" dur="400" fill="hold"/>
                                        <p:tgtEl>
                                          <p:spTgt spid="52"/>
                                        </p:tgtEl>
                                        <p:attrNameLst>
                                          <p:attrName>ppt_x</p:attrName>
                                        </p:attrNameLst>
                                      </p:cBhvr>
                                      <p:tavLst>
                                        <p:tav tm="0">
                                          <p:val>
                                            <p:strVal val="#ppt_x"/>
                                          </p:val>
                                        </p:tav>
                                        <p:tav tm="100000">
                                          <p:val>
                                            <p:strVal val="#ppt_x"/>
                                          </p:val>
                                        </p:tav>
                                      </p:tavLst>
                                    </p:anim>
                                    <p:anim calcmode="lin" valueType="num">
                                      <p:cBhvr additive="base">
                                        <p:cTn id="20" dur="400" fill="hold"/>
                                        <p:tgtEl>
                                          <p:spTgt spid="52"/>
                                        </p:tgtEl>
                                        <p:attrNameLst>
                                          <p:attrName>ppt_y</p:attrName>
                                        </p:attrNameLst>
                                      </p:cBhvr>
                                      <p:tavLst>
                                        <p:tav tm="0">
                                          <p:val>
                                            <p:strVal val="1+#ppt_h/2"/>
                                          </p:val>
                                        </p:tav>
                                        <p:tav tm="100000">
                                          <p:val>
                                            <p:strVal val="#ppt_y"/>
                                          </p:val>
                                        </p:tav>
                                      </p:tavLst>
                                    </p:anim>
                                  </p:childTnLst>
                                </p:cTn>
                              </p:par>
                              <p:par>
                                <p:cTn id="21" presetID="2" presetClass="entr" presetSubtype="4" decel="50000" fill="hold" nodeType="withEffect">
                                  <p:stCondLst>
                                    <p:cond delay="500"/>
                                  </p:stCondLst>
                                  <p:childTnLst>
                                    <p:set>
                                      <p:cBhvr>
                                        <p:cTn id="22" dur="1" fill="hold">
                                          <p:stCondLst>
                                            <p:cond delay="0"/>
                                          </p:stCondLst>
                                        </p:cTn>
                                        <p:tgtEl>
                                          <p:spTgt spid="56"/>
                                        </p:tgtEl>
                                        <p:attrNameLst>
                                          <p:attrName>style.visibility</p:attrName>
                                        </p:attrNameLst>
                                      </p:cBhvr>
                                      <p:to>
                                        <p:strVal val="visible"/>
                                      </p:to>
                                    </p:set>
                                    <p:anim calcmode="lin" valueType="num">
                                      <p:cBhvr additive="base">
                                        <p:cTn id="23" dur="400" fill="hold"/>
                                        <p:tgtEl>
                                          <p:spTgt spid="56"/>
                                        </p:tgtEl>
                                        <p:attrNameLst>
                                          <p:attrName>ppt_x</p:attrName>
                                        </p:attrNameLst>
                                      </p:cBhvr>
                                      <p:tavLst>
                                        <p:tav tm="0">
                                          <p:val>
                                            <p:strVal val="#ppt_x"/>
                                          </p:val>
                                        </p:tav>
                                        <p:tav tm="100000">
                                          <p:val>
                                            <p:strVal val="#ppt_x"/>
                                          </p:val>
                                        </p:tav>
                                      </p:tavLst>
                                    </p:anim>
                                    <p:anim calcmode="lin" valueType="num">
                                      <p:cBhvr additive="base">
                                        <p:cTn id="24" dur="400" fill="hold"/>
                                        <p:tgtEl>
                                          <p:spTgt spid="56"/>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62"/>
                                        </p:tgtEl>
                                        <p:attrNameLst>
                                          <p:attrName>style.visibility</p:attrName>
                                        </p:attrNameLst>
                                      </p:cBhvr>
                                      <p:to>
                                        <p:strVal val="visible"/>
                                      </p:to>
                                    </p:set>
                                  </p:childTnLst>
                                </p:cTn>
                              </p:par>
                            </p:childTnLst>
                          </p:cTn>
                        </p:par>
                        <p:par>
                          <p:cTn id="29" fill="hold">
                            <p:stCondLst>
                              <p:cond delay="0"/>
                            </p:stCondLst>
                            <p:childTnLst>
                              <p:par>
                                <p:cTn id="30" presetID="6" presetClass="emph" presetSubtype="0" fill="hold" grpId="1" nodeType="afterEffect">
                                  <p:stCondLst>
                                    <p:cond delay="0"/>
                                  </p:stCondLst>
                                  <p:childTnLst>
                                    <p:animScale>
                                      <p:cBhvr>
                                        <p:cTn id="31" dur="700" fill="hold"/>
                                        <p:tgtEl>
                                          <p:spTgt spid="62"/>
                                        </p:tgtEl>
                                      </p:cBhvr>
                                      <p:by x="8000000" y="80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animBg="1"/>
      <p:bldP spid="62" grpId="1" animBg="1"/>
    </p:bld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8021AD"/>
        </a:solidFill>
        <a:effectLst/>
      </p:bgPr>
    </p:bg>
    <p:spTree>
      <p:nvGrpSpPr>
        <p:cNvPr id="1" name=""/>
        <p:cNvGrpSpPr/>
        <p:nvPr/>
      </p:nvGrpSpPr>
      <p:grpSpPr>
        <a:xfrm>
          <a:off x="0" y="0"/>
          <a:ext cx="0" cy="0"/>
          <a:chOff x="0" y="0"/>
          <a:chExt cx="0" cy="0"/>
        </a:xfrm>
      </p:grpSpPr>
      <p:sp>
        <p:nvSpPr>
          <p:cNvPr id="2" name="TextBox 1"/>
          <p:cNvSpPr txBox="1"/>
          <p:nvPr/>
        </p:nvSpPr>
        <p:spPr>
          <a:xfrm>
            <a:off x="599774" y="1638172"/>
            <a:ext cx="7924049" cy="1659942"/>
          </a:xfrm>
          <a:prstGeom prst="rect">
            <a:avLst/>
          </a:prstGeom>
          <a:noFill/>
        </p:spPr>
        <p:txBody>
          <a:bodyPr wrap="square" rtlCol="0">
            <a:spAutoFit/>
          </a:bodyPr>
          <a:lstStyle/>
          <a:p>
            <a:pPr algn="ctr">
              <a:lnSpc>
                <a:spcPct val="80000"/>
              </a:lnSpc>
            </a:pPr>
            <a:r>
              <a:rPr lang="en-US" sz="4400" dirty="0" smtClean="0">
                <a:solidFill>
                  <a:srgbClr val="FFFFFF"/>
                </a:solidFill>
                <a:effectLst>
                  <a:outerShdw blurRad="50800" dist="38100" dir="5400000" algn="t" rotWithShape="0">
                    <a:prstClr val="black">
                      <a:alpha val="40000"/>
                    </a:prstClr>
                  </a:outerShdw>
                </a:effectLst>
                <a:latin typeface="Roboto Condensed Regular"/>
                <a:cs typeface="Roboto Condensed Regular"/>
              </a:rPr>
              <a:t>Research</a:t>
            </a:r>
          </a:p>
          <a:p>
            <a:pPr algn="ctr">
              <a:lnSpc>
                <a:spcPct val="80000"/>
              </a:lnSpc>
            </a:pPr>
            <a:r>
              <a:rPr lang="en-US" sz="8000" b="1" dirty="0" smtClean="0">
                <a:solidFill>
                  <a:srgbClr val="FFFFFF"/>
                </a:solidFill>
                <a:effectLst>
                  <a:outerShdw blurRad="50800" dist="38100" dir="5400000" algn="t" rotWithShape="0">
                    <a:prstClr val="black">
                      <a:alpha val="40000"/>
                    </a:prstClr>
                  </a:outerShdw>
                </a:effectLst>
                <a:latin typeface="Roboto Condensed Regular"/>
                <a:cs typeface="Roboto Condensed Regular"/>
              </a:rPr>
              <a:t>EXPERIMENTS</a:t>
            </a:r>
            <a:endParaRPr lang="en-US" sz="8000" dirty="0">
              <a:solidFill>
                <a:srgbClr val="FFFFFF"/>
              </a:solidFill>
              <a:latin typeface="Roboto Condensed Regular"/>
              <a:ea typeface="Roboto Condensed Bold" pitchFamily="2" charset="0"/>
              <a:cs typeface="Roboto Condensed Regular"/>
            </a:endParaRPr>
          </a:p>
        </p:txBody>
      </p:sp>
    </p:spTree>
    <p:custDataLst>
      <p:tags r:id="rId1"/>
    </p:custDataLst>
    <p:extLst>
      <p:ext uri="{BB962C8B-B14F-4D97-AF65-F5344CB8AC3E}">
        <p14:creationId xmlns:p14="http://schemas.microsoft.com/office/powerpoint/2010/main" val="237391521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3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300"/>
                                        <p:tgtEl>
                                          <p:spTgt spid="2"/>
                                        </p:tgtEl>
                                      </p:cBhvr>
                                    </p:animEffect>
                                    <p:set>
                                      <p:cBhvr>
                                        <p:cTn id="12" dur="1" fill="hold">
                                          <p:stCondLst>
                                            <p:cond delay="2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p:cNvGrpSpPr/>
          <p:nvPr/>
        </p:nvGrpSpPr>
        <p:grpSpPr>
          <a:xfrm>
            <a:off x="1155405" y="1619253"/>
            <a:ext cx="6765636" cy="3322725"/>
            <a:chOff x="1153673" y="959570"/>
            <a:chExt cx="6765636" cy="1247023"/>
          </a:xfrm>
        </p:grpSpPr>
        <p:sp>
          <p:nvSpPr>
            <p:cNvPr id="13" name="Rectangle 12"/>
            <p:cNvSpPr/>
            <p:nvPr/>
          </p:nvSpPr>
          <p:spPr>
            <a:xfrm>
              <a:off x="1153673" y="959570"/>
              <a:ext cx="6765636" cy="1247023"/>
            </a:xfrm>
            <a:prstGeom prst="rect">
              <a:avLst/>
            </a:prstGeom>
            <a:solidFill>
              <a:schemeClr val="bg1"/>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14" name="TextBox 13"/>
            <p:cNvSpPr txBox="1"/>
            <p:nvPr/>
          </p:nvSpPr>
          <p:spPr>
            <a:xfrm>
              <a:off x="1310600" y="985914"/>
              <a:ext cx="6466417" cy="1189742"/>
            </a:xfrm>
            <a:prstGeom prst="rect">
              <a:avLst/>
            </a:prstGeom>
            <a:noFill/>
          </p:spPr>
          <p:txBody>
            <a:bodyPr wrap="square" rtlCol="0">
              <a:spAutoFit/>
            </a:bodyPr>
            <a:lstStyle/>
            <a:p>
              <a:pPr algn="ctr"/>
              <a:r>
                <a:rPr lang="en-US" sz="2000" b="1" dirty="0">
                  <a:solidFill>
                    <a:srgbClr val="8021AD"/>
                  </a:solidFill>
                  <a:latin typeface="Roboto Condensed Regular"/>
                  <a:cs typeface="Roboto Condensed Regular"/>
                </a:rPr>
                <a:t>Disaster-related tweets</a:t>
              </a:r>
              <a:r>
                <a:rPr lang="en-US" sz="2000" dirty="0">
                  <a:solidFill>
                    <a:srgbClr val="8021AD"/>
                  </a:solidFill>
                  <a:latin typeface="Roboto Condensed Regular"/>
                  <a:cs typeface="Roboto Condensed Regular"/>
                </a:rPr>
                <a:t> </a:t>
              </a:r>
              <a:r>
                <a:rPr lang="en-US" sz="2000" dirty="0">
                  <a:latin typeface="Roboto Condensed Regular"/>
                  <a:cs typeface="Roboto Condensed Regular"/>
                </a:rPr>
                <a:t>during </a:t>
              </a:r>
              <a:r>
                <a:rPr lang="en-US" sz="2000" b="1" dirty="0">
                  <a:solidFill>
                    <a:srgbClr val="8021AD"/>
                  </a:solidFill>
                  <a:latin typeface="Roboto Condensed Regular"/>
                  <a:cs typeface="Roboto Condensed Regular"/>
                </a:rPr>
                <a:t>typhoon Ruby</a:t>
              </a:r>
              <a:r>
                <a:rPr lang="en-US" sz="2000" dirty="0">
                  <a:latin typeface="Roboto Condensed Regular"/>
                  <a:cs typeface="Roboto Condensed Regular"/>
                </a:rPr>
                <a:t> (</a:t>
              </a:r>
              <a:r>
                <a:rPr lang="en-US" sz="2000" b="1" dirty="0">
                  <a:solidFill>
                    <a:srgbClr val="8021AD"/>
                  </a:solidFill>
                  <a:latin typeface="Roboto Condensed Regular"/>
                  <a:cs typeface="Roboto Condensed Regular"/>
                </a:rPr>
                <a:t>#</a:t>
              </a:r>
              <a:r>
                <a:rPr lang="en-US" sz="2000" b="1" dirty="0" err="1">
                  <a:solidFill>
                    <a:srgbClr val="8021AD"/>
                  </a:solidFill>
                  <a:latin typeface="Roboto Condensed Regular"/>
                  <a:cs typeface="Roboto Condensed Regular"/>
                </a:rPr>
                <a:t>RubyPH</a:t>
              </a:r>
              <a:r>
                <a:rPr lang="en-US" sz="2000" dirty="0">
                  <a:latin typeface="Roboto Condensed Regular"/>
                  <a:cs typeface="Roboto Condensed Regular"/>
                </a:rPr>
                <a:t> and </a:t>
              </a:r>
              <a:r>
                <a:rPr lang="en-US" sz="2000" b="1" dirty="0">
                  <a:solidFill>
                    <a:srgbClr val="8021AD"/>
                  </a:solidFill>
                  <a:latin typeface="Roboto Condensed Regular"/>
                  <a:cs typeface="Roboto Condensed Regular"/>
                </a:rPr>
                <a:t>#</a:t>
              </a:r>
              <a:r>
                <a:rPr lang="en-US" sz="2000" b="1" dirty="0" err="1">
                  <a:solidFill>
                    <a:srgbClr val="8021AD"/>
                  </a:solidFill>
                  <a:latin typeface="Roboto Condensed Regular"/>
                  <a:cs typeface="Roboto Condensed Regular"/>
                </a:rPr>
                <a:t>Hagupit</a:t>
              </a:r>
              <a:r>
                <a:rPr lang="en-US" sz="2000" dirty="0">
                  <a:latin typeface="Roboto Condensed Regular"/>
                  <a:cs typeface="Roboto Condensed Regular"/>
                </a:rPr>
                <a:t>) last December 2014 were crawled and collected. We created </a:t>
              </a:r>
              <a:r>
                <a:rPr lang="en-US" sz="2000" b="1" dirty="0">
                  <a:solidFill>
                    <a:srgbClr val="8021AD"/>
                  </a:solidFill>
                  <a:latin typeface="Roboto Condensed Regular"/>
                  <a:cs typeface="Roboto Condensed Regular"/>
                </a:rPr>
                <a:t>four</a:t>
              </a:r>
              <a:r>
                <a:rPr lang="en-US" sz="2000" dirty="0">
                  <a:latin typeface="Roboto Condensed Regular"/>
                  <a:cs typeface="Roboto Condensed Regular"/>
                </a:rPr>
                <a:t> corpora.</a:t>
              </a:r>
              <a:r>
                <a:rPr lang="en-PH" sz="2000" dirty="0">
                  <a:latin typeface="Roboto Condensed Regular"/>
                  <a:cs typeface="Roboto Condensed Regular"/>
                </a:rPr>
                <a:t> </a:t>
              </a:r>
              <a:r>
                <a:rPr lang="en-US" sz="2000" dirty="0">
                  <a:latin typeface="Roboto Condensed Regular"/>
                  <a:cs typeface="Roboto Condensed Regular"/>
                </a:rPr>
                <a:t>The </a:t>
              </a:r>
              <a:r>
                <a:rPr lang="en-US" sz="2000" b="1" dirty="0">
                  <a:solidFill>
                    <a:srgbClr val="8021AD"/>
                  </a:solidFill>
                  <a:latin typeface="Roboto Condensed Regular"/>
                  <a:cs typeface="Roboto Condensed Regular"/>
                </a:rPr>
                <a:t>first</a:t>
              </a:r>
              <a:r>
                <a:rPr lang="en-US" sz="2000" dirty="0">
                  <a:latin typeface="Roboto Condensed Regular"/>
                  <a:cs typeface="Roboto Condensed Regular"/>
                </a:rPr>
                <a:t> corpus is the combined corpus.</a:t>
              </a:r>
              <a:r>
                <a:rPr lang="en-PH" sz="2000" dirty="0">
                  <a:latin typeface="Roboto Condensed Regular"/>
                  <a:cs typeface="Roboto Condensed Regular"/>
                </a:rPr>
                <a:t> </a:t>
              </a:r>
              <a:r>
                <a:rPr lang="en-US" sz="2000" dirty="0">
                  <a:latin typeface="Roboto Condensed Regular"/>
                  <a:cs typeface="Roboto Condensed Regular"/>
                </a:rPr>
                <a:t>It contains </a:t>
              </a:r>
              <a:r>
                <a:rPr lang="en-US" sz="2000" b="1" dirty="0">
                  <a:solidFill>
                    <a:srgbClr val="8021AD"/>
                  </a:solidFill>
                  <a:latin typeface="Roboto Condensed Regular"/>
                  <a:cs typeface="Roboto Condensed Regular"/>
                </a:rPr>
                <a:t>2307</a:t>
              </a:r>
              <a:r>
                <a:rPr lang="en-US" sz="2000" dirty="0">
                  <a:latin typeface="Roboto Condensed Regular"/>
                  <a:cs typeface="Roboto Condensed Regular"/>
                </a:rPr>
                <a:t> instances: </a:t>
              </a:r>
              <a:r>
                <a:rPr lang="en-US" sz="2000" b="1" dirty="0">
                  <a:solidFill>
                    <a:srgbClr val="8021AD"/>
                  </a:solidFill>
                  <a:latin typeface="Roboto Condensed Regular"/>
                  <a:cs typeface="Roboto Condensed Regular"/>
                </a:rPr>
                <a:t>1000 CA</a:t>
              </a:r>
              <a:r>
                <a:rPr lang="en-US" sz="2000" dirty="0">
                  <a:latin typeface="Roboto Condensed Regular"/>
                  <a:cs typeface="Roboto Condensed Regular"/>
                </a:rPr>
                <a:t>, </a:t>
              </a:r>
              <a:r>
                <a:rPr lang="en-US" sz="2000" b="1" dirty="0">
                  <a:solidFill>
                    <a:srgbClr val="8021AD"/>
                  </a:solidFill>
                  <a:latin typeface="Roboto Condensed Regular"/>
                  <a:cs typeface="Roboto Condensed Regular"/>
                </a:rPr>
                <a:t>202 CD</a:t>
              </a:r>
              <a:r>
                <a:rPr lang="en-US" sz="2000" dirty="0">
                  <a:latin typeface="Roboto Condensed Regular"/>
                  <a:cs typeface="Roboto Condensed Regular"/>
                </a:rPr>
                <a:t>, </a:t>
              </a:r>
              <a:r>
                <a:rPr lang="en-US" sz="2000" b="1" dirty="0">
                  <a:solidFill>
                    <a:srgbClr val="8021AD"/>
                  </a:solidFill>
                  <a:latin typeface="Roboto Condensed Regular"/>
                  <a:cs typeface="Roboto Condensed Regular"/>
                </a:rPr>
                <a:t>63 CD</a:t>
              </a:r>
              <a:r>
                <a:rPr lang="en-US" sz="2000" dirty="0">
                  <a:latin typeface="Roboto Condensed Regular"/>
                  <a:cs typeface="Roboto Condensed Regular"/>
                </a:rPr>
                <a:t>, </a:t>
              </a:r>
              <a:r>
                <a:rPr lang="en-US" sz="2000" b="1" dirty="0">
                  <a:solidFill>
                    <a:srgbClr val="8021AD"/>
                  </a:solidFill>
                  <a:latin typeface="Roboto Condensed Regular"/>
                  <a:cs typeface="Roboto Condensed Regular"/>
                </a:rPr>
                <a:t>4 D</a:t>
              </a:r>
              <a:r>
                <a:rPr lang="en-US" sz="2000" dirty="0">
                  <a:latin typeface="Roboto Condensed Regular"/>
                  <a:cs typeface="Roboto Condensed Regular"/>
                </a:rPr>
                <a:t>, and </a:t>
              </a:r>
              <a:r>
                <a:rPr lang="en-US" sz="2000" b="1" dirty="0">
                  <a:solidFill>
                    <a:srgbClr val="8021AD"/>
                  </a:solidFill>
                  <a:latin typeface="Roboto Condensed Regular"/>
                  <a:cs typeface="Roboto Condensed Regular"/>
                </a:rPr>
                <a:t>999 O</a:t>
              </a:r>
              <a:r>
                <a:rPr lang="en-US" sz="2000" dirty="0">
                  <a:latin typeface="Roboto Condensed Regular"/>
                  <a:cs typeface="Roboto Condensed Regular"/>
                </a:rPr>
                <a:t>.</a:t>
              </a:r>
              <a:r>
                <a:rPr lang="en-PH" sz="2000" dirty="0">
                  <a:latin typeface="Roboto Condensed Regular"/>
                  <a:cs typeface="Roboto Condensed Regular"/>
                </a:rPr>
                <a:t> </a:t>
              </a:r>
              <a:r>
                <a:rPr lang="en-US" sz="2000" dirty="0">
                  <a:latin typeface="Roboto Condensed Regular"/>
                  <a:cs typeface="Roboto Condensed Regular"/>
                </a:rPr>
                <a:t>The next 4 corpora are those that only contained </a:t>
              </a:r>
              <a:r>
                <a:rPr lang="en-US" sz="2000" b="1" dirty="0">
                  <a:solidFill>
                    <a:srgbClr val="8021AD"/>
                  </a:solidFill>
                  <a:latin typeface="Roboto Condensed Regular"/>
                  <a:cs typeface="Roboto Condensed Regular"/>
                </a:rPr>
                <a:t>two categories each</a:t>
              </a:r>
              <a:r>
                <a:rPr lang="en-US" sz="2000" dirty="0">
                  <a:latin typeface="Roboto Condensed Regular"/>
                  <a:cs typeface="Roboto Condensed Regular"/>
                </a:rPr>
                <a:t>, which is used for the second experiment.</a:t>
              </a:r>
              <a:r>
                <a:rPr lang="en-PH" sz="2000" dirty="0">
                  <a:latin typeface="Roboto Condensed Regular"/>
                  <a:cs typeface="Roboto Condensed Regular"/>
                </a:rPr>
                <a:t> </a:t>
              </a:r>
              <a:r>
                <a:rPr lang="en-US" sz="2000" dirty="0" smtClean="0">
                  <a:latin typeface="Roboto Condensed Regular"/>
                  <a:cs typeface="Roboto Condensed Regular"/>
                </a:rPr>
                <a:t>It contains: </a:t>
              </a:r>
              <a:r>
                <a:rPr lang="en-US" sz="2000" b="1" dirty="0" smtClean="0">
                  <a:solidFill>
                    <a:srgbClr val="8021AD"/>
                  </a:solidFill>
                  <a:latin typeface="Roboto Condensed Regular"/>
                  <a:cs typeface="Roboto Condensed Regular"/>
                </a:rPr>
                <a:t>CA 5476</a:t>
              </a:r>
              <a:r>
                <a:rPr lang="en-US" sz="2000" dirty="0" smtClean="0">
                  <a:latin typeface="Roboto Condensed Regular"/>
                  <a:cs typeface="Roboto Condensed Regular"/>
                </a:rPr>
                <a:t>, </a:t>
              </a:r>
              <a:r>
                <a:rPr lang="en-US" sz="2000" b="1" dirty="0" smtClean="0">
                  <a:solidFill>
                    <a:srgbClr val="8021AD"/>
                  </a:solidFill>
                  <a:latin typeface="Roboto Condensed Regular"/>
                  <a:cs typeface="Roboto Condensed Regular"/>
                </a:rPr>
                <a:t>CD 404</a:t>
              </a:r>
              <a:r>
                <a:rPr lang="en-US" sz="2000" dirty="0" smtClean="0">
                  <a:latin typeface="Roboto Condensed Regular"/>
                  <a:cs typeface="Roboto Condensed Regular"/>
                </a:rPr>
                <a:t>, </a:t>
              </a:r>
              <a:r>
                <a:rPr lang="en-US" sz="2000" b="1" dirty="0" smtClean="0">
                  <a:solidFill>
                    <a:srgbClr val="8021AD"/>
                  </a:solidFill>
                  <a:latin typeface="Roboto Condensed Regular"/>
                  <a:cs typeface="Roboto Condensed Regular"/>
                </a:rPr>
                <a:t>D 43</a:t>
              </a:r>
              <a:r>
                <a:rPr lang="en-US" sz="2000" b="1" dirty="0" smtClean="0">
                  <a:latin typeface="Roboto Condensed Regular"/>
                  <a:cs typeface="Roboto Condensed Regular"/>
                </a:rPr>
                <a:t> </a:t>
              </a:r>
              <a:r>
                <a:rPr lang="en-US" sz="2000" dirty="0">
                  <a:latin typeface="Roboto Condensed Regular"/>
                  <a:cs typeface="Roboto Condensed Regular"/>
                </a:rPr>
                <a:t>and </a:t>
              </a:r>
              <a:r>
                <a:rPr lang="en-US" sz="2000" b="1" dirty="0" smtClean="0">
                  <a:solidFill>
                    <a:srgbClr val="8021AD"/>
                  </a:solidFill>
                  <a:latin typeface="Roboto Condensed Regular"/>
                  <a:cs typeface="Roboto Condensed Regular"/>
                </a:rPr>
                <a:t>CH 126 </a:t>
              </a:r>
              <a:r>
                <a:rPr lang="en-US" sz="2000" dirty="0" smtClean="0">
                  <a:latin typeface="Roboto Condensed Regular"/>
                  <a:cs typeface="Roboto Condensed Regular"/>
                </a:rPr>
                <a:t>instances</a:t>
              </a:r>
              <a:r>
                <a:rPr lang="en-PH" sz="2000" dirty="0" smtClean="0">
                  <a:latin typeface="Roboto Condensed Regular"/>
                  <a:cs typeface="Roboto Condensed Regular"/>
                </a:rPr>
                <a:t>. </a:t>
              </a:r>
              <a:r>
                <a:rPr lang="en-US" sz="2000" dirty="0" smtClean="0">
                  <a:latin typeface="Roboto Condensed Regular"/>
                  <a:cs typeface="Roboto Condensed Regular"/>
                </a:rPr>
                <a:t>Each corpus was created </a:t>
              </a:r>
              <a:r>
                <a:rPr lang="en-US" sz="2000" dirty="0">
                  <a:latin typeface="Roboto Condensed Regular"/>
                  <a:cs typeface="Roboto Condensed Regular"/>
                </a:rPr>
                <a:t>by </a:t>
              </a:r>
              <a:r>
                <a:rPr lang="en-US" sz="2000" dirty="0" smtClean="0">
                  <a:latin typeface="Roboto Condensed Regular"/>
                  <a:cs typeface="Roboto Condensed Regular"/>
                </a:rPr>
                <a:t>getting all </a:t>
              </a:r>
              <a:r>
                <a:rPr lang="en-US" sz="2000" dirty="0">
                  <a:latin typeface="Roboto Condensed Regular"/>
                  <a:cs typeface="Roboto Condensed Regular"/>
                </a:rPr>
                <a:t>instances of the selected category and then balanced it by selecting instances from the remaining </a:t>
              </a:r>
              <a:r>
                <a:rPr lang="en-US" sz="2000" dirty="0" smtClean="0">
                  <a:latin typeface="Roboto Condensed Regular"/>
                  <a:cs typeface="Roboto Condensed Regular"/>
                </a:rPr>
                <a:t>categories.</a:t>
              </a:r>
              <a:r>
                <a:rPr lang="en-PH" sz="2000" dirty="0" smtClean="0">
                  <a:latin typeface="Roboto Condensed Regular"/>
                  <a:cs typeface="Roboto Condensed Regular"/>
                </a:rPr>
                <a:t> </a:t>
              </a:r>
              <a:endParaRPr lang="en-PH" sz="2000" dirty="0">
                <a:latin typeface="Roboto Condensed Regular"/>
                <a:cs typeface="Roboto Condensed Regular"/>
              </a:endParaRPr>
            </a:p>
          </p:txBody>
        </p:sp>
      </p:grpSp>
      <p:grpSp>
        <p:nvGrpSpPr>
          <p:cNvPr id="15" name="Group 14"/>
          <p:cNvGrpSpPr/>
          <p:nvPr/>
        </p:nvGrpSpPr>
        <p:grpSpPr>
          <a:xfrm>
            <a:off x="1153673" y="938405"/>
            <a:ext cx="6765636" cy="536524"/>
            <a:chOff x="1153673" y="959571"/>
            <a:chExt cx="6765636" cy="536524"/>
          </a:xfrm>
        </p:grpSpPr>
        <p:sp>
          <p:nvSpPr>
            <p:cNvPr id="16" name="Rectangle 15"/>
            <p:cNvSpPr/>
            <p:nvPr/>
          </p:nvSpPr>
          <p:spPr>
            <a:xfrm>
              <a:off x="1153673" y="959571"/>
              <a:ext cx="6765636" cy="536524"/>
            </a:xfrm>
            <a:prstGeom prst="rect">
              <a:avLst/>
            </a:prstGeom>
            <a:solidFill>
              <a:schemeClr val="tx1">
                <a:lumMod val="75000"/>
                <a:lumOff val="25000"/>
              </a:schemeClr>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17" name="TextBox 16"/>
            <p:cNvSpPr txBox="1"/>
            <p:nvPr/>
          </p:nvSpPr>
          <p:spPr>
            <a:xfrm>
              <a:off x="1463689" y="988172"/>
              <a:ext cx="6123805" cy="430887"/>
            </a:xfrm>
            <a:prstGeom prst="rect">
              <a:avLst/>
            </a:prstGeom>
            <a:noFill/>
          </p:spPr>
          <p:txBody>
            <a:bodyPr wrap="square" rtlCol="0">
              <a:spAutoFit/>
            </a:bodyPr>
            <a:lstStyle/>
            <a:p>
              <a:pPr algn="ctr"/>
              <a:r>
                <a:rPr lang="en-PH" sz="2200" b="1" dirty="0" smtClean="0">
                  <a:solidFill>
                    <a:schemeClr val="bg1"/>
                  </a:solidFill>
                  <a:latin typeface="Roboto Condensed"/>
                </a:rPr>
                <a:t>EXPERIMENTAL CORPUS</a:t>
              </a:r>
              <a:endParaRPr lang="en-PH" sz="2200" b="1" dirty="0">
                <a:solidFill>
                  <a:schemeClr val="bg1"/>
                </a:solidFill>
                <a:latin typeface="Roboto Condensed"/>
              </a:endParaRPr>
            </a:p>
          </p:txBody>
        </p:sp>
      </p:grpSp>
      <p:sp>
        <p:nvSpPr>
          <p:cNvPr id="4" name="Rectangle 3"/>
          <p:cNvSpPr/>
          <p:nvPr/>
        </p:nvSpPr>
        <p:spPr>
          <a:xfrm>
            <a:off x="0" y="-9051"/>
            <a:ext cx="9220200" cy="798198"/>
          </a:xfrm>
          <a:prstGeom prst="rect">
            <a:avLst/>
          </a:prstGeom>
          <a:solidFill>
            <a:srgbClr val="8021AD"/>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5" name="TextBox 4"/>
          <p:cNvSpPr txBox="1"/>
          <p:nvPr/>
        </p:nvSpPr>
        <p:spPr>
          <a:xfrm>
            <a:off x="160447" y="144623"/>
            <a:ext cx="3762368" cy="502702"/>
          </a:xfrm>
          <a:prstGeom prst="rect">
            <a:avLst/>
          </a:prstGeom>
          <a:noFill/>
        </p:spPr>
        <p:txBody>
          <a:bodyPr wrap="none" rtlCol="0">
            <a:spAutoFit/>
          </a:bodyPr>
          <a:lstStyle/>
          <a:p>
            <a:pPr>
              <a:lnSpc>
                <a:spcPct val="80000"/>
              </a:lnSpc>
            </a:pPr>
            <a:r>
              <a:rPr lang="en-PH" sz="3200" b="1" dirty="0" smtClean="0">
                <a:solidFill>
                  <a:schemeClr val="bg1"/>
                </a:solidFill>
                <a:effectLst>
                  <a:outerShdw blurRad="50800" dist="38100" dir="5400000" algn="t" rotWithShape="0">
                    <a:prstClr val="black">
                      <a:alpha val="40000"/>
                    </a:prstClr>
                  </a:outerShdw>
                </a:effectLst>
                <a:latin typeface="Roboto Condensed Bold"/>
                <a:cs typeface="Roboto Condensed Bold"/>
              </a:rPr>
              <a:t>Research Experiments</a:t>
            </a:r>
            <a:endParaRPr lang="en-PH" sz="3200" b="1" dirty="0">
              <a:solidFill>
                <a:schemeClr val="bg1"/>
              </a:solidFill>
              <a:effectLst>
                <a:outerShdw blurRad="50800" dist="38100" dir="5400000" algn="t" rotWithShape="0">
                  <a:prstClr val="black">
                    <a:alpha val="40000"/>
                  </a:prstClr>
                </a:outerShdw>
              </a:effectLst>
              <a:latin typeface="Roboto Condensed Bold"/>
              <a:cs typeface="Roboto Condensed Bold"/>
            </a:endParaRPr>
          </a:p>
        </p:txBody>
      </p:sp>
      <p:sp>
        <p:nvSpPr>
          <p:cNvPr id="10" name="Oval 9"/>
          <p:cNvSpPr/>
          <p:nvPr/>
        </p:nvSpPr>
        <p:spPr>
          <a:xfrm>
            <a:off x="8241068" y="485244"/>
            <a:ext cx="614296" cy="614296"/>
          </a:xfrm>
          <a:prstGeom prst="ellipse">
            <a:avLst/>
          </a:prstGeom>
          <a:solidFill>
            <a:srgbClr val="F76601"/>
          </a:solidFill>
          <a:ln>
            <a:noFill/>
          </a:ln>
          <a:effectLst>
            <a:outerShdw blurRad="152400" dist="38100" dir="5400000" sx="97000" sy="97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2000" b="1" dirty="0" smtClean="0">
                <a:solidFill>
                  <a:schemeClr val="bg1"/>
                </a:solidFill>
                <a:latin typeface="Roboto Condensed Regular"/>
                <a:cs typeface="Roboto Condensed Regular"/>
              </a:rPr>
              <a:t>4</a:t>
            </a:r>
            <a:endParaRPr lang="en-PH" sz="2000" b="1" dirty="0">
              <a:solidFill>
                <a:schemeClr val="bg1"/>
              </a:solidFill>
              <a:latin typeface="Roboto Condensed Regular"/>
              <a:cs typeface="Roboto Condensed Regular"/>
            </a:endParaRPr>
          </a:p>
        </p:txBody>
      </p:sp>
    </p:spTree>
    <p:custDataLst>
      <p:tags r:id="rId1"/>
    </p:custDataLst>
    <p:extLst>
      <p:ext uri="{BB962C8B-B14F-4D97-AF65-F5344CB8AC3E}">
        <p14:creationId xmlns:p14="http://schemas.microsoft.com/office/powerpoint/2010/main" val="2123883699"/>
      </p:ext>
    </p:extLst>
  </p:cSld>
  <p:clrMapOvr>
    <a:masterClrMapping/>
  </p:clrMapOvr>
  <mc:AlternateContent xmlns:mc="http://schemas.openxmlformats.org/markup-compatibility/2006" xmlns:p14="http://schemas.microsoft.com/office/powerpoint/2010/main">
    <mc:Choice Requires="p14">
      <p:transition spd="med" p14:dur="600">
        <p:push dir="u"/>
      </p:transition>
    </mc:Choice>
    <mc:Fallback xmlns="">
      <p:transition xmlns:p14="http://schemas.microsoft.com/office/powerpoint/2010/main" spd="med">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400" fill="hold"/>
                                        <p:tgtEl>
                                          <p:spTgt spid="15"/>
                                        </p:tgtEl>
                                        <p:attrNameLst>
                                          <p:attrName>ppt_x</p:attrName>
                                        </p:attrNameLst>
                                      </p:cBhvr>
                                      <p:tavLst>
                                        <p:tav tm="0">
                                          <p:val>
                                            <p:strVal val="#ppt_x"/>
                                          </p:val>
                                        </p:tav>
                                        <p:tav tm="100000">
                                          <p:val>
                                            <p:strVal val="#ppt_x"/>
                                          </p:val>
                                        </p:tav>
                                      </p:tavLst>
                                    </p:anim>
                                    <p:anim calcmode="lin" valueType="num">
                                      <p:cBhvr additive="base">
                                        <p:cTn id="8" dur="4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4" decel="50000" fill="hold" nodeType="withEffect">
                                  <p:stCondLst>
                                    <p:cond delay="10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400" fill="hold"/>
                                        <p:tgtEl>
                                          <p:spTgt spid="11"/>
                                        </p:tgtEl>
                                        <p:attrNameLst>
                                          <p:attrName>ppt_x</p:attrName>
                                        </p:attrNameLst>
                                      </p:cBhvr>
                                      <p:tavLst>
                                        <p:tav tm="0">
                                          <p:val>
                                            <p:strVal val="#ppt_x"/>
                                          </p:val>
                                        </p:tav>
                                        <p:tav tm="100000">
                                          <p:val>
                                            <p:strVal val="#ppt_x"/>
                                          </p:val>
                                        </p:tav>
                                      </p:tavLst>
                                    </p:anim>
                                    <p:anim calcmode="lin" valueType="num">
                                      <p:cBhvr additive="base">
                                        <p:cTn id="12" dur="4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xit" presetSubtype="1" accel="50000" fill="hold" nodeType="clickEffect">
                                  <p:stCondLst>
                                    <p:cond delay="0"/>
                                  </p:stCondLst>
                                  <p:childTnLst>
                                    <p:anim calcmode="lin" valueType="num">
                                      <p:cBhvr additive="base">
                                        <p:cTn id="16" dur="400"/>
                                        <p:tgtEl>
                                          <p:spTgt spid="15"/>
                                        </p:tgtEl>
                                        <p:attrNameLst>
                                          <p:attrName>ppt_x</p:attrName>
                                        </p:attrNameLst>
                                      </p:cBhvr>
                                      <p:tavLst>
                                        <p:tav tm="0">
                                          <p:val>
                                            <p:strVal val="ppt_x"/>
                                          </p:val>
                                        </p:tav>
                                        <p:tav tm="100000">
                                          <p:val>
                                            <p:strVal val="ppt_x"/>
                                          </p:val>
                                        </p:tav>
                                      </p:tavLst>
                                    </p:anim>
                                    <p:anim calcmode="lin" valueType="num">
                                      <p:cBhvr additive="base">
                                        <p:cTn id="17" dur="400"/>
                                        <p:tgtEl>
                                          <p:spTgt spid="15"/>
                                        </p:tgtEl>
                                        <p:attrNameLst>
                                          <p:attrName>ppt_y</p:attrName>
                                        </p:attrNameLst>
                                      </p:cBhvr>
                                      <p:tavLst>
                                        <p:tav tm="0">
                                          <p:val>
                                            <p:strVal val="ppt_y"/>
                                          </p:val>
                                        </p:tav>
                                        <p:tav tm="100000">
                                          <p:val>
                                            <p:strVal val="0-ppt_h/2"/>
                                          </p:val>
                                        </p:tav>
                                      </p:tavLst>
                                    </p:anim>
                                    <p:set>
                                      <p:cBhvr>
                                        <p:cTn id="18" dur="1" fill="hold">
                                          <p:stCondLst>
                                            <p:cond delay="399"/>
                                          </p:stCondLst>
                                        </p:cTn>
                                        <p:tgtEl>
                                          <p:spTgt spid="15"/>
                                        </p:tgtEl>
                                        <p:attrNameLst>
                                          <p:attrName>style.visibility</p:attrName>
                                        </p:attrNameLst>
                                      </p:cBhvr>
                                      <p:to>
                                        <p:strVal val="hidden"/>
                                      </p:to>
                                    </p:set>
                                  </p:childTnLst>
                                </p:cTn>
                              </p:par>
                              <p:par>
                                <p:cTn id="19" presetID="2" presetClass="exit" presetSubtype="1" accel="50000" fill="hold" nodeType="withEffect">
                                  <p:stCondLst>
                                    <p:cond delay="100"/>
                                  </p:stCondLst>
                                  <p:childTnLst>
                                    <p:anim calcmode="lin" valueType="num">
                                      <p:cBhvr additive="base">
                                        <p:cTn id="20" dur="400"/>
                                        <p:tgtEl>
                                          <p:spTgt spid="11"/>
                                        </p:tgtEl>
                                        <p:attrNameLst>
                                          <p:attrName>ppt_x</p:attrName>
                                        </p:attrNameLst>
                                      </p:cBhvr>
                                      <p:tavLst>
                                        <p:tav tm="0">
                                          <p:val>
                                            <p:strVal val="ppt_x"/>
                                          </p:val>
                                        </p:tav>
                                        <p:tav tm="100000">
                                          <p:val>
                                            <p:strVal val="ppt_x"/>
                                          </p:val>
                                        </p:tav>
                                      </p:tavLst>
                                    </p:anim>
                                    <p:anim calcmode="lin" valueType="num">
                                      <p:cBhvr additive="base">
                                        <p:cTn id="21" dur="400"/>
                                        <p:tgtEl>
                                          <p:spTgt spid="11"/>
                                        </p:tgtEl>
                                        <p:attrNameLst>
                                          <p:attrName>ppt_y</p:attrName>
                                        </p:attrNameLst>
                                      </p:cBhvr>
                                      <p:tavLst>
                                        <p:tav tm="0">
                                          <p:val>
                                            <p:strVal val="ppt_y"/>
                                          </p:val>
                                        </p:tav>
                                        <p:tav tm="100000">
                                          <p:val>
                                            <p:strVal val="0-ppt_h/2"/>
                                          </p:val>
                                        </p:tav>
                                      </p:tavLst>
                                    </p:anim>
                                    <p:set>
                                      <p:cBhvr>
                                        <p:cTn id="22" dur="1" fill="hold">
                                          <p:stCondLst>
                                            <p:cond delay="399"/>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1153674" y="1616434"/>
            <a:ext cx="6759322" cy="3348326"/>
            <a:chOff x="1153674" y="1616434"/>
            <a:chExt cx="6759322" cy="3348326"/>
          </a:xfrm>
        </p:grpSpPr>
        <p:sp>
          <p:nvSpPr>
            <p:cNvPr id="30" name="Rectangle 29"/>
            <p:cNvSpPr/>
            <p:nvPr/>
          </p:nvSpPr>
          <p:spPr>
            <a:xfrm>
              <a:off x="1153674" y="1616434"/>
              <a:ext cx="6759322" cy="3348326"/>
            </a:xfrm>
            <a:prstGeom prst="rect">
              <a:avLst/>
            </a:prstGeom>
            <a:solidFill>
              <a:schemeClr val="bg1"/>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pic>
          <p:nvPicPr>
            <p:cNvPr id="2" name="Picture 1"/>
            <p:cNvPicPr>
              <a:picLocks noChangeAspect="1"/>
            </p:cNvPicPr>
            <p:nvPr/>
          </p:nvPicPr>
          <p:blipFill>
            <a:blip r:embed="rId4"/>
            <a:stretch>
              <a:fillRect/>
            </a:stretch>
          </p:blipFill>
          <p:spPr>
            <a:xfrm>
              <a:off x="1786438" y="1938951"/>
              <a:ext cx="5486399" cy="2739457"/>
            </a:xfrm>
            <a:prstGeom prst="rect">
              <a:avLst/>
            </a:prstGeom>
          </p:spPr>
        </p:pic>
      </p:grpSp>
      <p:grpSp>
        <p:nvGrpSpPr>
          <p:cNvPr id="12" name="Group 11"/>
          <p:cNvGrpSpPr/>
          <p:nvPr/>
        </p:nvGrpSpPr>
        <p:grpSpPr>
          <a:xfrm>
            <a:off x="1153673" y="948988"/>
            <a:ext cx="6765636" cy="536524"/>
            <a:chOff x="1153673" y="959571"/>
            <a:chExt cx="6765636" cy="536524"/>
          </a:xfrm>
        </p:grpSpPr>
        <p:sp>
          <p:nvSpPr>
            <p:cNvPr id="7" name="Rectangle 6"/>
            <p:cNvSpPr/>
            <p:nvPr/>
          </p:nvSpPr>
          <p:spPr>
            <a:xfrm>
              <a:off x="1153673" y="959571"/>
              <a:ext cx="6765636" cy="536524"/>
            </a:xfrm>
            <a:prstGeom prst="rect">
              <a:avLst/>
            </a:prstGeom>
            <a:solidFill>
              <a:schemeClr val="tx1">
                <a:lumMod val="75000"/>
                <a:lumOff val="25000"/>
              </a:schemeClr>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9" name="TextBox 8"/>
            <p:cNvSpPr txBox="1"/>
            <p:nvPr/>
          </p:nvSpPr>
          <p:spPr>
            <a:xfrm>
              <a:off x="1304944" y="988172"/>
              <a:ext cx="6455620" cy="430887"/>
            </a:xfrm>
            <a:prstGeom prst="rect">
              <a:avLst/>
            </a:prstGeom>
            <a:noFill/>
          </p:spPr>
          <p:txBody>
            <a:bodyPr wrap="square" rtlCol="0">
              <a:spAutoFit/>
            </a:bodyPr>
            <a:lstStyle/>
            <a:p>
              <a:pPr algn="ctr"/>
              <a:r>
                <a:rPr lang="en-PH" sz="2200" b="1" dirty="0" smtClean="0">
                  <a:solidFill>
                    <a:schemeClr val="bg1"/>
                  </a:solidFill>
                  <a:latin typeface="Roboto Condensed"/>
                </a:rPr>
                <a:t>EXPERIMENT 1: SINGLE CLASSIFIER</a:t>
              </a:r>
              <a:endParaRPr lang="en-PH" sz="2200" b="1" dirty="0">
                <a:solidFill>
                  <a:schemeClr val="bg1"/>
                </a:solidFill>
                <a:latin typeface="Roboto Condensed"/>
              </a:endParaRPr>
            </a:p>
          </p:txBody>
        </p:sp>
      </p:grpSp>
      <p:sp>
        <p:nvSpPr>
          <p:cNvPr id="4" name="Rectangle 3"/>
          <p:cNvSpPr/>
          <p:nvPr/>
        </p:nvSpPr>
        <p:spPr>
          <a:xfrm>
            <a:off x="0" y="-9051"/>
            <a:ext cx="9220200" cy="798198"/>
          </a:xfrm>
          <a:prstGeom prst="rect">
            <a:avLst/>
          </a:prstGeom>
          <a:solidFill>
            <a:srgbClr val="8021AD"/>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5" name="TextBox 4"/>
          <p:cNvSpPr txBox="1"/>
          <p:nvPr/>
        </p:nvSpPr>
        <p:spPr>
          <a:xfrm>
            <a:off x="160447" y="144623"/>
            <a:ext cx="3762368" cy="502702"/>
          </a:xfrm>
          <a:prstGeom prst="rect">
            <a:avLst/>
          </a:prstGeom>
          <a:noFill/>
        </p:spPr>
        <p:txBody>
          <a:bodyPr wrap="none" rtlCol="0">
            <a:spAutoFit/>
          </a:bodyPr>
          <a:lstStyle/>
          <a:p>
            <a:pPr>
              <a:lnSpc>
                <a:spcPct val="80000"/>
              </a:lnSpc>
            </a:pPr>
            <a:r>
              <a:rPr lang="en-PH" sz="3200" b="1" dirty="0" smtClean="0">
                <a:solidFill>
                  <a:schemeClr val="bg1"/>
                </a:solidFill>
                <a:effectLst>
                  <a:outerShdw blurRad="50800" dist="38100" dir="5400000" algn="t" rotWithShape="0">
                    <a:prstClr val="black">
                      <a:alpha val="40000"/>
                    </a:prstClr>
                  </a:outerShdw>
                </a:effectLst>
                <a:latin typeface="Roboto Condensed Bold"/>
                <a:cs typeface="Roboto Condensed Bold"/>
              </a:rPr>
              <a:t>Research Experiments</a:t>
            </a:r>
            <a:endParaRPr lang="en-PH" sz="3200" b="1" dirty="0">
              <a:solidFill>
                <a:schemeClr val="bg1"/>
              </a:solidFill>
              <a:effectLst>
                <a:outerShdw blurRad="50800" dist="38100" dir="5400000" algn="t" rotWithShape="0">
                  <a:prstClr val="black">
                    <a:alpha val="40000"/>
                  </a:prstClr>
                </a:outerShdw>
              </a:effectLst>
              <a:latin typeface="Roboto Condensed Bold"/>
              <a:cs typeface="Roboto Condensed Bold"/>
            </a:endParaRPr>
          </a:p>
        </p:txBody>
      </p:sp>
      <p:sp>
        <p:nvSpPr>
          <p:cNvPr id="10" name="Oval 9"/>
          <p:cNvSpPr/>
          <p:nvPr/>
        </p:nvSpPr>
        <p:spPr>
          <a:xfrm>
            <a:off x="8241068" y="485244"/>
            <a:ext cx="614296" cy="614296"/>
          </a:xfrm>
          <a:prstGeom prst="ellipse">
            <a:avLst/>
          </a:prstGeom>
          <a:solidFill>
            <a:srgbClr val="F76601"/>
          </a:solidFill>
          <a:ln>
            <a:noFill/>
          </a:ln>
          <a:effectLst>
            <a:outerShdw blurRad="152400" dist="38100" dir="5400000" sx="97000" sy="97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2000" b="1" dirty="0" smtClean="0">
                <a:solidFill>
                  <a:schemeClr val="bg1"/>
                </a:solidFill>
                <a:latin typeface="Roboto Condensed Regular"/>
                <a:cs typeface="Roboto Condensed Regular"/>
              </a:rPr>
              <a:t>4</a:t>
            </a:r>
            <a:endParaRPr lang="en-PH" sz="2000" b="1" dirty="0">
              <a:solidFill>
                <a:schemeClr val="bg1"/>
              </a:solidFill>
              <a:latin typeface="Roboto Condensed Regular"/>
              <a:cs typeface="Roboto Condensed Regular"/>
            </a:endParaRPr>
          </a:p>
        </p:txBody>
      </p:sp>
    </p:spTree>
    <p:custDataLst>
      <p:tags r:id="rId1"/>
    </p:custDataLst>
    <p:extLst>
      <p:ext uri="{BB962C8B-B14F-4D97-AF65-F5344CB8AC3E}">
        <p14:creationId xmlns:p14="http://schemas.microsoft.com/office/powerpoint/2010/main" val="365364481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400" fill="hold"/>
                                        <p:tgtEl>
                                          <p:spTgt spid="12"/>
                                        </p:tgtEl>
                                        <p:attrNameLst>
                                          <p:attrName>ppt_x</p:attrName>
                                        </p:attrNameLst>
                                      </p:cBhvr>
                                      <p:tavLst>
                                        <p:tav tm="0">
                                          <p:val>
                                            <p:strVal val="#ppt_x"/>
                                          </p:val>
                                        </p:tav>
                                        <p:tav tm="100000">
                                          <p:val>
                                            <p:strVal val="#ppt_x"/>
                                          </p:val>
                                        </p:tav>
                                      </p:tavLst>
                                    </p:anim>
                                    <p:anim calcmode="lin" valueType="num">
                                      <p:cBhvr additive="base">
                                        <p:cTn id="8" dur="40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4" decel="50000" fill="hold" nodeType="withEffect">
                                  <p:stCondLst>
                                    <p:cond delay="10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400" fill="hold"/>
                                        <p:tgtEl>
                                          <p:spTgt spid="3"/>
                                        </p:tgtEl>
                                        <p:attrNameLst>
                                          <p:attrName>ppt_x</p:attrName>
                                        </p:attrNameLst>
                                      </p:cBhvr>
                                      <p:tavLst>
                                        <p:tav tm="0">
                                          <p:val>
                                            <p:strVal val="#ppt_x"/>
                                          </p:val>
                                        </p:tav>
                                        <p:tav tm="100000">
                                          <p:val>
                                            <p:strVal val="#ppt_x"/>
                                          </p:val>
                                        </p:tav>
                                      </p:tavLst>
                                    </p:anim>
                                    <p:anim calcmode="lin" valueType="num">
                                      <p:cBhvr additive="base">
                                        <p:cTn id="12" dur="4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xit" presetSubtype="1" accel="50000" fill="hold" nodeType="clickEffect">
                                  <p:stCondLst>
                                    <p:cond delay="0"/>
                                  </p:stCondLst>
                                  <p:childTnLst>
                                    <p:anim calcmode="lin" valueType="num">
                                      <p:cBhvr additive="base">
                                        <p:cTn id="16" dur="400"/>
                                        <p:tgtEl>
                                          <p:spTgt spid="12"/>
                                        </p:tgtEl>
                                        <p:attrNameLst>
                                          <p:attrName>ppt_x</p:attrName>
                                        </p:attrNameLst>
                                      </p:cBhvr>
                                      <p:tavLst>
                                        <p:tav tm="0">
                                          <p:val>
                                            <p:strVal val="ppt_x"/>
                                          </p:val>
                                        </p:tav>
                                        <p:tav tm="100000">
                                          <p:val>
                                            <p:strVal val="ppt_x"/>
                                          </p:val>
                                        </p:tav>
                                      </p:tavLst>
                                    </p:anim>
                                    <p:anim calcmode="lin" valueType="num">
                                      <p:cBhvr additive="base">
                                        <p:cTn id="17" dur="400"/>
                                        <p:tgtEl>
                                          <p:spTgt spid="12"/>
                                        </p:tgtEl>
                                        <p:attrNameLst>
                                          <p:attrName>ppt_y</p:attrName>
                                        </p:attrNameLst>
                                      </p:cBhvr>
                                      <p:tavLst>
                                        <p:tav tm="0">
                                          <p:val>
                                            <p:strVal val="ppt_y"/>
                                          </p:val>
                                        </p:tav>
                                        <p:tav tm="100000">
                                          <p:val>
                                            <p:strVal val="0-ppt_h/2"/>
                                          </p:val>
                                        </p:tav>
                                      </p:tavLst>
                                    </p:anim>
                                    <p:set>
                                      <p:cBhvr>
                                        <p:cTn id="18" dur="1" fill="hold">
                                          <p:stCondLst>
                                            <p:cond delay="399"/>
                                          </p:stCondLst>
                                        </p:cTn>
                                        <p:tgtEl>
                                          <p:spTgt spid="12"/>
                                        </p:tgtEl>
                                        <p:attrNameLst>
                                          <p:attrName>style.visibility</p:attrName>
                                        </p:attrNameLst>
                                      </p:cBhvr>
                                      <p:to>
                                        <p:strVal val="hidden"/>
                                      </p:to>
                                    </p:set>
                                  </p:childTnLst>
                                </p:cTn>
                              </p:par>
                              <p:par>
                                <p:cTn id="19" presetID="2" presetClass="exit" presetSubtype="1" accel="50000" fill="hold" nodeType="withEffect">
                                  <p:stCondLst>
                                    <p:cond delay="100"/>
                                  </p:stCondLst>
                                  <p:childTnLst>
                                    <p:anim calcmode="lin" valueType="num">
                                      <p:cBhvr additive="base">
                                        <p:cTn id="20" dur="400"/>
                                        <p:tgtEl>
                                          <p:spTgt spid="3"/>
                                        </p:tgtEl>
                                        <p:attrNameLst>
                                          <p:attrName>ppt_x</p:attrName>
                                        </p:attrNameLst>
                                      </p:cBhvr>
                                      <p:tavLst>
                                        <p:tav tm="0">
                                          <p:val>
                                            <p:strVal val="ppt_x"/>
                                          </p:val>
                                        </p:tav>
                                        <p:tav tm="100000">
                                          <p:val>
                                            <p:strVal val="ppt_x"/>
                                          </p:val>
                                        </p:tav>
                                      </p:tavLst>
                                    </p:anim>
                                    <p:anim calcmode="lin" valueType="num">
                                      <p:cBhvr additive="base">
                                        <p:cTn id="21" dur="400"/>
                                        <p:tgtEl>
                                          <p:spTgt spid="3"/>
                                        </p:tgtEl>
                                        <p:attrNameLst>
                                          <p:attrName>ppt_y</p:attrName>
                                        </p:attrNameLst>
                                      </p:cBhvr>
                                      <p:tavLst>
                                        <p:tav tm="0">
                                          <p:val>
                                            <p:strVal val="ppt_y"/>
                                          </p:val>
                                        </p:tav>
                                        <p:tav tm="100000">
                                          <p:val>
                                            <p:strVal val="0-ppt_h/2"/>
                                          </p:val>
                                        </p:tav>
                                      </p:tavLst>
                                    </p:anim>
                                    <p:set>
                                      <p:cBhvr>
                                        <p:cTn id="22" dur="1" fill="hold">
                                          <p:stCondLst>
                                            <p:cond delay="3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1153674" y="1616434"/>
            <a:ext cx="6759322" cy="3348326"/>
            <a:chOff x="1153674" y="1616434"/>
            <a:chExt cx="6759322" cy="3348326"/>
          </a:xfrm>
        </p:grpSpPr>
        <p:sp>
          <p:nvSpPr>
            <p:cNvPr id="30" name="Rectangle 29"/>
            <p:cNvSpPr/>
            <p:nvPr/>
          </p:nvSpPr>
          <p:spPr>
            <a:xfrm>
              <a:off x="1153674" y="1616434"/>
              <a:ext cx="6759322" cy="3348326"/>
            </a:xfrm>
            <a:prstGeom prst="rect">
              <a:avLst/>
            </a:prstGeom>
            <a:solidFill>
              <a:schemeClr val="bg1"/>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pic>
          <p:nvPicPr>
            <p:cNvPr id="6" name="Picture 5"/>
            <p:cNvPicPr>
              <a:picLocks noChangeAspect="1"/>
            </p:cNvPicPr>
            <p:nvPr/>
          </p:nvPicPr>
          <p:blipFill>
            <a:blip r:embed="rId4"/>
            <a:stretch>
              <a:fillRect/>
            </a:stretch>
          </p:blipFill>
          <p:spPr>
            <a:xfrm>
              <a:off x="1785604" y="1943056"/>
              <a:ext cx="5486400" cy="2728045"/>
            </a:xfrm>
            <a:prstGeom prst="rect">
              <a:avLst/>
            </a:prstGeom>
          </p:spPr>
        </p:pic>
      </p:grpSp>
      <p:grpSp>
        <p:nvGrpSpPr>
          <p:cNvPr id="12" name="Group 11"/>
          <p:cNvGrpSpPr/>
          <p:nvPr/>
        </p:nvGrpSpPr>
        <p:grpSpPr>
          <a:xfrm>
            <a:off x="1153673" y="948988"/>
            <a:ext cx="6765636" cy="536524"/>
            <a:chOff x="1153673" y="959571"/>
            <a:chExt cx="6765636" cy="536524"/>
          </a:xfrm>
        </p:grpSpPr>
        <p:sp>
          <p:nvSpPr>
            <p:cNvPr id="7" name="Rectangle 6"/>
            <p:cNvSpPr/>
            <p:nvPr/>
          </p:nvSpPr>
          <p:spPr>
            <a:xfrm>
              <a:off x="1153673" y="959571"/>
              <a:ext cx="6765636" cy="536524"/>
            </a:xfrm>
            <a:prstGeom prst="rect">
              <a:avLst/>
            </a:prstGeom>
            <a:solidFill>
              <a:schemeClr val="tx1">
                <a:lumMod val="75000"/>
                <a:lumOff val="25000"/>
              </a:schemeClr>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9" name="TextBox 8"/>
            <p:cNvSpPr txBox="1"/>
            <p:nvPr/>
          </p:nvSpPr>
          <p:spPr>
            <a:xfrm>
              <a:off x="1304944" y="988172"/>
              <a:ext cx="6455620" cy="430887"/>
            </a:xfrm>
            <a:prstGeom prst="rect">
              <a:avLst/>
            </a:prstGeom>
            <a:noFill/>
          </p:spPr>
          <p:txBody>
            <a:bodyPr wrap="square" rtlCol="0">
              <a:spAutoFit/>
            </a:bodyPr>
            <a:lstStyle/>
            <a:p>
              <a:pPr algn="ctr"/>
              <a:r>
                <a:rPr lang="en-PH" sz="2200" b="1" dirty="0" smtClean="0">
                  <a:solidFill>
                    <a:schemeClr val="bg1"/>
                  </a:solidFill>
                  <a:latin typeface="Roboto Condensed"/>
                </a:rPr>
                <a:t>EXPERIMENT 2: MULTIPLE BINARY CLASSIFIER (CA)</a:t>
              </a:r>
              <a:endParaRPr lang="en-PH" sz="2200" b="1" dirty="0">
                <a:solidFill>
                  <a:schemeClr val="bg1"/>
                </a:solidFill>
                <a:latin typeface="Roboto Condensed"/>
              </a:endParaRPr>
            </a:p>
          </p:txBody>
        </p:sp>
      </p:grpSp>
      <p:sp>
        <p:nvSpPr>
          <p:cNvPr id="4" name="Rectangle 3"/>
          <p:cNvSpPr/>
          <p:nvPr/>
        </p:nvSpPr>
        <p:spPr>
          <a:xfrm>
            <a:off x="0" y="-9051"/>
            <a:ext cx="9220200" cy="798198"/>
          </a:xfrm>
          <a:prstGeom prst="rect">
            <a:avLst/>
          </a:prstGeom>
          <a:solidFill>
            <a:srgbClr val="8021AD"/>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5" name="TextBox 4"/>
          <p:cNvSpPr txBox="1"/>
          <p:nvPr/>
        </p:nvSpPr>
        <p:spPr>
          <a:xfrm>
            <a:off x="160447" y="144623"/>
            <a:ext cx="3762368" cy="502702"/>
          </a:xfrm>
          <a:prstGeom prst="rect">
            <a:avLst/>
          </a:prstGeom>
          <a:noFill/>
        </p:spPr>
        <p:txBody>
          <a:bodyPr wrap="none" rtlCol="0">
            <a:spAutoFit/>
          </a:bodyPr>
          <a:lstStyle/>
          <a:p>
            <a:pPr>
              <a:lnSpc>
                <a:spcPct val="80000"/>
              </a:lnSpc>
            </a:pPr>
            <a:r>
              <a:rPr lang="en-PH" sz="3200" b="1" dirty="0" smtClean="0">
                <a:solidFill>
                  <a:schemeClr val="bg1"/>
                </a:solidFill>
                <a:effectLst>
                  <a:outerShdw blurRad="50800" dist="38100" dir="5400000" algn="t" rotWithShape="0">
                    <a:prstClr val="black">
                      <a:alpha val="40000"/>
                    </a:prstClr>
                  </a:outerShdw>
                </a:effectLst>
                <a:latin typeface="Roboto Condensed Bold"/>
                <a:cs typeface="Roboto Condensed Bold"/>
              </a:rPr>
              <a:t>Research Experiments</a:t>
            </a:r>
            <a:endParaRPr lang="en-PH" sz="3200" b="1" dirty="0">
              <a:solidFill>
                <a:schemeClr val="bg1"/>
              </a:solidFill>
              <a:effectLst>
                <a:outerShdw blurRad="50800" dist="38100" dir="5400000" algn="t" rotWithShape="0">
                  <a:prstClr val="black">
                    <a:alpha val="40000"/>
                  </a:prstClr>
                </a:outerShdw>
              </a:effectLst>
              <a:latin typeface="Roboto Condensed Bold"/>
              <a:cs typeface="Roboto Condensed Bold"/>
            </a:endParaRPr>
          </a:p>
        </p:txBody>
      </p:sp>
      <p:sp>
        <p:nvSpPr>
          <p:cNvPr id="10" name="Oval 9"/>
          <p:cNvSpPr/>
          <p:nvPr/>
        </p:nvSpPr>
        <p:spPr>
          <a:xfrm>
            <a:off x="8241068" y="485244"/>
            <a:ext cx="614296" cy="614296"/>
          </a:xfrm>
          <a:prstGeom prst="ellipse">
            <a:avLst/>
          </a:prstGeom>
          <a:solidFill>
            <a:srgbClr val="F76601"/>
          </a:solidFill>
          <a:ln>
            <a:noFill/>
          </a:ln>
          <a:effectLst>
            <a:outerShdw blurRad="152400" dist="38100" dir="5400000" sx="97000" sy="97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2000" b="1" dirty="0" smtClean="0">
                <a:solidFill>
                  <a:schemeClr val="bg1"/>
                </a:solidFill>
                <a:latin typeface="Roboto Condensed Regular"/>
                <a:cs typeface="Roboto Condensed Regular"/>
              </a:rPr>
              <a:t>4</a:t>
            </a:r>
            <a:endParaRPr lang="en-PH" sz="2000" b="1" dirty="0">
              <a:solidFill>
                <a:schemeClr val="bg1"/>
              </a:solidFill>
              <a:latin typeface="Roboto Condensed Regular"/>
              <a:cs typeface="Roboto Condensed Regular"/>
            </a:endParaRPr>
          </a:p>
        </p:txBody>
      </p:sp>
    </p:spTree>
    <p:custDataLst>
      <p:tags r:id="rId1"/>
    </p:custDataLst>
    <p:extLst>
      <p:ext uri="{BB962C8B-B14F-4D97-AF65-F5344CB8AC3E}">
        <p14:creationId xmlns:p14="http://schemas.microsoft.com/office/powerpoint/2010/main" val="232654941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400" fill="hold"/>
                                        <p:tgtEl>
                                          <p:spTgt spid="12"/>
                                        </p:tgtEl>
                                        <p:attrNameLst>
                                          <p:attrName>ppt_x</p:attrName>
                                        </p:attrNameLst>
                                      </p:cBhvr>
                                      <p:tavLst>
                                        <p:tav tm="0">
                                          <p:val>
                                            <p:strVal val="#ppt_x"/>
                                          </p:val>
                                        </p:tav>
                                        <p:tav tm="100000">
                                          <p:val>
                                            <p:strVal val="#ppt_x"/>
                                          </p:val>
                                        </p:tav>
                                      </p:tavLst>
                                    </p:anim>
                                    <p:anim calcmode="lin" valueType="num">
                                      <p:cBhvr additive="base">
                                        <p:cTn id="8" dur="40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4" decel="50000" fill="hold" nodeType="withEffect">
                                  <p:stCondLst>
                                    <p:cond delay="1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400" fill="hold"/>
                                        <p:tgtEl>
                                          <p:spTgt spid="8"/>
                                        </p:tgtEl>
                                        <p:attrNameLst>
                                          <p:attrName>ppt_x</p:attrName>
                                        </p:attrNameLst>
                                      </p:cBhvr>
                                      <p:tavLst>
                                        <p:tav tm="0">
                                          <p:val>
                                            <p:strVal val="#ppt_x"/>
                                          </p:val>
                                        </p:tav>
                                        <p:tav tm="100000">
                                          <p:val>
                                            <p:strVal val="#ppt_x"/>
                                          </p:val>
                                        </p:tav>
                                      </p:tavLst>
                                    </p:anim>
                                    <p:anim calcmode="lin" valueType="num">
                                      <p:cBhvr additive="base">
                                        <p:cTn id="12" dur="4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xit" presetSubtype="1" accel="50000" fill="hold" nodeType="clickEffect">
                                  <p:stCondLst>
                                    <p:cond delay="0"/>
                                  </p:stCondLst>
                                  <p:childTnLst>
                                    <p:anim calcmode="lin" valueType="num">
                                      <p:cBhvr additive="base">
                                        <p:cTn id="16" dur="400"/>
                                        <p:tgtEl>
                                          <p:spTgt spid="12"/>
                                        </p:tgtEl>
                                        <p:attrNameLst>
                                          <p:attrName>ppt_x</p:attrName>
                                        </p:attrNameLst>
                                      </p:cBhvr>
                                      <p:tavLst>
                                        <p:tav tm="0">
                                          <p:val>
                                            <p:strVal val="ppt_x"/>
                                          </p:val>
                                        </p:tav>
                                        <p:tav tm="100000">
                                          <p:val>
                                            <p:strVal val="ppt_x"/>
                                          </p:val>
                                        </p:tav>
                                      </p:tavLst>
                                    </p:anim>
                                    <p:anim calcmode="lin" valueType="num">
                                      <p:cBhvr additive="base">
                                        <p:cTn id="17" dur="400"/>
                                        <p:tgtEl>
                                          <p:spTgt spid="12"/>
                                        </p:tgtEl>
                                        <p:attrNameLst>
                                          <p:attrName>ppt_y</p:attrName>
                                        </p:attrNameLst>
                                      </p:cBhvr>
                                      <p:tavLst>
                                        <p:tav tm="0">
                                          <p:val>
                                            <p:strVal val="ppt_y"/>
                                          </p:val>
                                        </p:tav>
                                        <p:tav tm="100000">
                                          <p:val>
                                            <p:strVal val="0-ppt_h/2"/>
                                          </p:val>
                                        </p:tav>
                                      </p:tavLst>
                                    </p:anim>
                                    <p:set>
                                      <p:cBhvr>
                                        <p:cTn id="18" dur="1" fill="hold">
                                          <p:stCondLst>
                                            <p:cond delay="399"/>
                                          </p:stCondLst>
                                        </p:cTn>
                                        <p:tgtEl>
                                          <p:spTgt spid="12"/>
                                        </p:tgtEl>
                                        <p:attrNameLst>
                                          <p:attrName>style.visibility</p:attrName>
                                        </p:attrNameLst>
                                      </p:cBhvr>
                                      <p:to>
                                        <p:strVal val="hidden"/>
                                      </p:to>
                                    </p:set>
                                  </p:childTnLst>
                                </p:cTn>
                              </p:par>
                              <p:par>
                                <p:cTn id="19" presetID="2" presetClass="exit" presetSubtype="1" accel="50000" fill="hold" nodeType="withEffect">
                                  <p:stCondLst>
                                    <p:cond delay="100"/>
                                  </p:stCondLst>
                                  <p:childTnLst>
                                    <p:anim calcmode="lin" valueType="num">
                                      <p:cBhvr additive="base">
                                        <p:cTn id="20" dur="400"/>
                                        <p:tgtEl>
                                          <p:spTgt spid="8"/>
                                        </p:tgtEl>
                                        <p:attrNameLst>
                                          <p:attrName>ppt_x</p:attrName>
                                        </p:attrNameLst>
                                      </p:cBhvr>
                                      <p:tavLst>
                                        <p:tav tm="0">
                                          <p:val>
                                            <p:strVal val="ppt_x"/>
                                          </p:val>
                                        </p:tav>
                                        <p:tav tm="100000">
                                          <p:val>
                                            <p:strVal val="ppt_x"/>
                                          </p:val>
                                        </p:tav>
                                      </p:tavLst>
                                    </p:anim>
                                    <p:anim calcmode="lin" valueType="num">
                                      <p:cBhvr additive="base">
                                        <p:cTn id="21" dur="400"/>
                                        <p:tgtEl>
                                          <p:spTgt spid="8"/>
                                        </p:tgtEl>
                                        <p:attrNameLst>
                                          <p:attrName>ppt_y</p:attrName>
                                        </p:attrNameLst>
                                      </p:cBhvr>
                                      <p:tavLst>
                                        <p:tav tm="0">
                                          <p:val>
                                            <p:strVal val="ppt_y"/>
                                          </p:val>
                                        </p:tav>
                                        <p:tav tm="100000">
                                          <p:val>
                                            <p:strVal val="0-ppt_h/2"/>
                                          </p:val>
                                        </p:tav>
                                      </p:tavLst>
                                    </p:anim>
                                    <p:set>
                                      <p:cBhvr>
                                        <p:cTn id="22" dur="1" fill="hold">
                                          <p:stCondLst>
                                            <p:cond delay="3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1153674" y="1616434"/>
            <a:ext cx="6759322" cy="3348326"/>
            <a:chOff x="1153674" y="1616434"/>
            <a:chExt cx="6759322" cy="3348326"/>
          </a:xfrm>
        </p:grpSpPr>
        <p:sp>
          <p:nvSpPr>
            <p:cNvPr id="30" name="Rectangle 29"/>
            <p:cNvSpPr/>
            <p:nvPr/>
          </p:nvSpPr>
          <p:spPr>
            <a:xfrm>
              <a:off x="1153674" y="1616434"/>
              <a:ext cx="6759322" cy="3348326"/>
            </a:xfrm>
            <a:prstGeom prst="rect">
              <a:avLst/>
            </a:prstGeom>
            <a:solidFill>
              <a:schemeClr val="bg1"/>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pic>
          <p:nvPicPr>
            <p:cNvPr id="6" name="Picture 5"/>
            <p:cNvPicPr>
              <a:picLocks noChangeAspect="1"/>
            </p:cNvPicPr>
            <p:nvPr/>
          </p:nvPicPr>
          <p:blipFill>
            <a:blip r:embed="rId4"/>
            <a:stretch>
              <a:fillRect/>
            </a:stretch>
          </p:blipFill>
          <p:spPr>
            <a:xfrm>
              <a:off x="1793682" y="1944513"/>
              <a:ext cx="5486400" cy="2739427"/>
            </a:xfrm>
            <a:prstGeom prst="rect">
              <a:avLst/>
            </a:prstGeom>
          </p:spPr>
        </p:pic>
      </p:grpSp>
      <p:grpSp>
        <p:nvGrpSpPr>
          <p:cNvPr id="12" name="Group 11"/>
          <p:cNvGrpSpPr/>
          <p:nvPr/>
        </p:nvGrpSpPr>
        <p:grpSpPr>
          <a:xfrm>
            <a:off x="1153673" y="948988"/>
            <a:ext cx="6765636" cy="536524"/>
            <a:chOff x="1153673" y="959571"/>
            <a:chExt cx="6765636" cy="536524"/>
          </a:xfrm>
        </p:grpSpPr>
        <p:sp>
          <p:nvSpPr>
            <p:cNvPr id="7" name="Rectangle 6"/>
            <p:cNvSpPr/>
            <p:nvPr/>
          </p:nvSpPr>
          <p:spPr>
            <a:xfrm>
              <a:off x="1153673" y="959571"/>
              <a:ext cx="6765636" cy="536524"/>
            </a:xfrm>
            <a:prstGeom prst="rect">
              <a:avLst/>
            </a:prstGeom>
            <a:solidFill>
              <a:schemeClr val="tx1">
                <a:lumMod val="75000"/>
                <a:lumOff val="25000"/>
              </a:schemeClr>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9" name="TextBox 8"/>
            <p:cNvSpPr txBox="1"/>
            <p:nvPr/>
          </p:nvSpPr>
          <p:spPr>
            <a:xfrm>
              <a:off x="1304944" y="988172"/>
              <a:ext cx="6455620" cy="430887"/>
            </a:xfrm>
            <a:prstGeom prst="rect">
              <a:avLst/>
            </a:prstGeom>
            <a:noFill/>
          </p:spPr>
          <p:txBody>
            <a:bodyPr wrap="square" rtlCol="0">
              <a:spAutoFit/>
            </a:bodyPr>
            <a:lstStyle/>
            <a:p>
              <a:pPr algn="ctr"/>
              <a:r>
                <a:rPr lang="en-PH" sz="2200" b="1" dirty="0" smtClean="0">
                  <a:solidFill>
                    <a:schemeClr val="bg1"/>
                  </a:solidFill>
                  <a:latin typeface="Roboto Condensed"/>
                </a:rPr>
                <a:t>EXPERIMENT 2: MULTIPLE BINARY CLASSIFIER (CD)</a:t>
              </a:r>
              <a:endParaRPr lang="en-PH" sz="2200" b="1" dirty="0">
                <a:solidFill>
                  <a:schemeClr val="bg1"/>
                </a:solidFill>
                <a:latin typeface="Roboto Condensed"/>
              </a:endParaRPr>
            </a:p>
          </p:txBody>
        </p:sp>
      </p:grpSp>
      <p:sp>
        <p:nvSpPr>
          <p:cNvPr id="4" name="Rectangle 3"/>
          <p:cNvSpPr/>
          <p:nvPr/>
        </p:nvSpPr>
        <p:spPr>
          <a:xfrm>
            <a:off x="0" y="-9051"/>
            <a:ext cx="9220200" cy="798198"/>
          </a:xfrm>
          <a:prstGeom prst="rect">
            <a:avLst/>
          </a:prstGeom>
          <a:solidFill>
            <a:srgbClr val="8021AD"/>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5" name="TextBox 4"/>
          <p:cNvSpPr txBox="1"/>
          <p:nvPr/>
        </p:nvSpPr>
        <p:spPr>
          <a:xfrm>
            <a:off x="160447" y="144623"/>
            <a:ext cx="3762368" cy="502702"/>
          </a:xfrm>
          <a:prstGeom prst="rect">
            <a:avLst/>
          </a:prstGeom>
          <a:noFill/>
        </p:spPr>
        <p:txBody>
          <a:bodyPr wrap="none" rtlCol="0">
            <a:spAutoFit/>
          </a:bodyPr>
          <a:lstStyle/>
          <a:p>
            <a:pPr>
              <a:lnSpc>
                <a:spcPct val="80000"/>
              </a:lnSpc>
            </a:pPr>
            <a:r>
              <a:rPr lang="en-PH" sz="3200" b="1" dirty="0" smtClean="0">
                <a:solidFill>
                  <a:schemeClr val="bg1"/>
                </a:solidFill>
                <a:effectLst>
                  <a:outerShdw blurRad="50800" dist="38100" dir="5400000" algn="t" rotWithShape="0">
                    <a:prstClr val="black">
                      <a:alpha val="40000"/>
                    </a:prstClr>
                  </a:outerShdw>
                </a:effectLst>
                <a:latin typeface="Roboto Condensed Bold"/>
                <a:cs typeface="Roboto Condensed Bold"/>
              </a:rPr>
              <a:t>Research Experiments</a:t>
            </a:r>
            <a:endParaRPr lang="en-PH" sz="3200" b="1" dirty="0">
              <a:solidFill>
                <a:schemeClr val="bg1"/>
              </a:solidFill>
              <a:effectLst>
                <a:outerShdw blurRad="50800" dist="38100" dir="5400000" algn="t" rotWithShape="0">
                  <a:prstClr val="black">
                    <a:alpha val="40000"/>
                  </a:prstClr>
                </a:outerShdw>
              </a:effectLst>
              <a:latin typeface="Roboto Condensed Bold"/>
              <a:cs typeface="Roboto Condensed Bold"/>
            </a:endParaRPr>
          </a:p>
        </p:txBody>
      </p:sp>
      <p:sp>
        <p:nvSpPr>
          <p:cNvPr id="10" name="Oval 9"/>
          <p:cNvSpPr/>
          <p:nvPr/>
        </p:nvSpPr>
        <p:spPr>
          <a:xfrm>
            <a:off x="8241068" y="485244"/>
            <a:ext cx="614296" cy="614296"/>
          </a:xfrm>
          <a:prstGeom prst="ellipse">
            <a:avLst/>
          </a:prstGeom>
          <a:solidFill>
            <a:srgbClr val="F76601"/>
          </a:solidFill>
          <a:ln>
            <a:noFill/>
          </a:ln>
          <a:effectLst>
            <a:outerShdw blurRad="152400" dist="38100" dir="5400000" sx="97000" sy="97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2000" b="1" dirty="0" smtClean="0">
                <a:solidFill>
                  <a:schemeClr val="bg1"/>
                </a:solidFill>
                <a:latin typeface="Roboto Condensed Regular"/>
                <a:cs typeface="Roboto Condensed Regular"/>
              </a:rPr>
              <a:t>4</a:t>
            </a:r>
            <a:endParaRPr lang="en-PH" sz="2000" b="1" dirty="0">
              <a:solidFill>
                <a:schemeClr val="bg1"/>
              </a:solidFill>
              <a:latin typeface="Roboto Condensed Regular"/>
              <a:cs typeface="Roboto Condensed Regular"/>
            </a:endParaRPr>
          </a:p>
        </p:txBody>
      </p:sp>
    </p:spTree>
    <p:custDataLst>
      <p:tags r:id="rId1"/>
    </p:custDataLst>
    <p:extLst>
      <p:ext uri="{BB962C8B-B14F-4D97-AF65-F5344CB8AC3E}">
        <p14:creationId xmlns:p14="http://schemas.microsoft.com/office/powerpoint/2010/main" val="105828593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400" fill="hold"/>
                                        <p:tgtEl>
                                          <p:spTgt spid="12"/>
                                        </p:tgtEl>
                                        <p:attrNameLst>
                                          <p:attrName>ppt_x</p:attrName>
                                        </p:attrNameLst>
                                      </p:cBhvr>
                                      <p:tavLst>
                                        <p:tav tm="0">
                                          <p:val>
                                            <p:strVal val="#ppt_x"/>
                                          </p:val>
                                        </p:tav>
                                        <p:tav tm="100000">
                                          <p:val>
                                            <p:strVal val="#ppt_x"/>
                                          </p:val>
                                        </p:tav>
                                      </p:tavLst>
                                    </p:anim>
                                    <p:anim calcmode="lin" valueType="num">
                                      <p:cBhvr additive="base">
                                        <p:cTn id="8" dur="40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4" decel="50000" fill="hold" nodeType="withEffect">
                                  <p:stCondLst>
                                    <p:cond delay="1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400" fill="hold"/>
                                        <p:tgtEl>
                                          <p:spTgt spid="8"/>
                                        </p:tgtEl>
                                        <p:attrNameLst>
                                          <p:attrName>ppt_x</p:attrName>
                                        </p:attrNameLst>
                                      </p:cBhvr>
                                      <p:tavLst>
                                        <p:tav tm="0">
                                          <p:val>
                                            <p:strVal val="#ppt_x"/>
                                          </p:val>
                                        </p:tav>
                                        <p:tav tm="100000">
                                          <p:val>
                                            <p:strVal val="#ppt_x"/>
                                          </p:val>
                                        </p:tav>
                                      </p:tavLst>
                                    </p:anim>
                                    <p:anim calcmode="lin" valueType="num">
                                      <p:cBhvr additive="base">
                                        <p:cTn id="12" dur="4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xit" presetSubtype="1" accel="50000" fill="hold" nodeType="clickEffect">
                                  <p:stCondLst>
                                    <p:cond delay="0"/>
                                  </p:stCondLst>
                                  <p:childTnLst>
                                    <p:anim calcmode="lin" valueType="num">
                                      <p:cBhvr additive="base">
                                        <p:cTn id="16" dur="400"/>
                                        <p:tgtEl>
                                          <p:spTgt spid="12"/>
                                        </p:tgtEl>
                                        <p:attrNameLst>
                                          <p:attrName>ppt_x</p:attrName>
                                        </p:attrNameLst>
                                      </p:cBhvr>
                                      <p:tavLst>
                                        <p:tav tm="0">
                                          <p:val>
                                            <p:strVal val="ppt_x"/>
                                          </p:val>
                                        </p:tav>
                                        <p:tav tm="100000">
                                          <p:val>
                                            <p:strVal val="ppt_x"/>
                                          </p:val>
                                        </p:tav>
                                      </p:tavLst>
                                    </p:anim>
                                    <p:anim calcmode="lin" valueType="num">
                                      <p:cBhvr additive="base">
                                        <p:cTn id="17" dur="400"/>
                                        <p:tgtEl>
                                          <p:spTgt spid="12"/>
                                        </p:tgtEl>
                                        <p:attrNameLst>
                                          <p:attrName>ppt_y</p:attrName>
                                        </p:attrNameLst>
                                      </p:cBhvr>
                                      <p:tavLst>
                                        <p:tav tm="0">
                                          <p:val>
                                            <p:strVal val="ppt_y"/>
                                          </p:val>
                                        </p:tav>
                                        <p:tav tm="100000">
                                          <p:val>
                                            <p:strVal val="0-ppt_h/2"/>
                                          </p:val>
                                        </p:tav>
                                      </p:tavLst>
                                    </p:anim>
                                    <p:set>
                                      <p:cBhvr>
                                        <p:cTn id="18" dur="1" fill="hold">
                                          <p:stCondLst>
                                            <p:cond delay="399"/>
                                          </p:stCondLst>
                                        </p:cTn>
                                        <p:tgtEl>
                                          <p:spTgt spid="12"/>
                                        </p:tgtEl>
                                        <p:attrNameLst>
                                          <p:attrName>style.visibility</p:attrName>
                                        </p:attrNameLst>
                                      </p:cBhvr>
                                      <p:to>
                                        <p:strVal val="hidden"/>
                                      </p:to>
                                    </p:set>
                                  </p:childTnLst>
                                </p:cTn>
                              </p:par>
                              <p:par>
                                <p:cTn id="19" presetID="2" presetClass="exit" presetSubtype="1" accel="50000" fill="hold" nodeType="withEffect">
                                  <p:stCondLst>
                                    <p:cond delay="100"/>
                                  </p:stCondLst>
                                  <p:childTnLst>
                                    <p:anim calcmode="lin" valueType="num">
                                      <p:cBhvr additive="base">
                                        <p:cTn id="20" dur="400"/>
                                        <p:tgtEl>
                                          <p:spTgt spid="8"/>
                                        </p:tgtEl>
                                        <p:attrNameLst>
                                          <p:attrName>ppt_x</p:attrName>
                                        </p:attrNameLst>
                                      </p:cBhvr>
                                      <p:tavLst>
                                        <p:tav tm="0">
                                          <p:val>
                                            <p:strVal val="ppt_x"/>
                                          </p:val>
                                        </p:tav>
                                        <p:tav tm="100000">
                                          <p:val>
                                            <p:strVal val="ppt_x"/>
                                          </p:val>
                                        </p:tav>
                                      </p:tavLst>
                                    </p:anim>
                                    <p:anim calcmode="lin" valueType="num">
                                      <p:cBhvr additive="base">
                                        <p:cTn id="21" dur="400"/>
                                        <p:tgtEl>
                                          <p:spTgt spid="8"/>
                                        </p:tgtEl>
                                        <p:attrNameLst>
                                          <p:attrName>ppt_y</p:attrName>
                                        </p:attrNameLst>
                                      </p:cBhvr>
                                      <p:tavLst>
                                        <p:tav tm="0">
                                          <p:val>
                                            <p:strVal val="ppt_y"/>
                                          </p:val>
                                        </p:tav>
                                        <p:tav tm="100000">
                                          <p:val>
                                            <p:strVal val="0-ppt_h/2"/>
                                          </p:val>
                                        </p:tav>
                                      </p:tavLst>
                                    </p:anim>
                                    <p:set>
                                      <p:cBhvr>
                                        <p:cTn id="22" dur="1" fill="hold">
                                          <p:stCondLst>
                                            <p:cond delay="3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1153674" y="1616434"/>
            <a:ext cx="6759322" cy="3348326"/>
            <a:chOff x="1153674" y="1616434"/>
            <a:chExt cx="6759322" cy="3348326"/>
          </a:xfrm>
        </p:grpSpPr>
        <p:sp>
          <p:nvSpPr>
            <p:cNvPr id="30" name="Rectangle 29"/>
            <p:cNvSpPr/>
            <p:nvPr/>
          </p:nvSpPr>
          <p:spPr>
            <a:xfrm>
              <a:off x="1153674" y="1616434"/>
              <a:ext cx="6759322" cy="3348326"/>
            </a:xfrm>
            <a:prstGeom prst="rect">
              <a:avLst/>
            </a:prstGeom>
            <a:solidFill>
              <a:schemeClr val="bg1"/>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pic>
          <p:nvPicPr>
            <p:cNvPr id="2" name="Picture 1"/>
            <p:cNvPicPr>
              <a:picLocks noChangeAspect="1"/>
            </p:cNvPicPr>
            <p:nvPr/>
          </p:nvPicPr>
          <p:blipFill>
            <a:blip r:embed="rId4"/>
            <a:stretch>
              <a:fillRect/>
            </a:stretch>
          </p:blipFill>
          <p:spPr>
            <a:xfrm>
              <a:off x="1767420" y="1932512"/>
              <a:ext cx="5486400" cy="2732003"/>
            </a:xfrm>
            <a:prstGeom prst="rect">
              <a:avLst/>
            </a:prstGeom>
          </p:spPr>
        </p:pic>
      </p:grpSp>
      <p:grpSp>
        <p:nvGrpSpPr>
          <p:cNvPr id="12" name="Group 11"/>
          <p:cNvGrpSpPr/>
          <p:nvPr/>
        </p:nvGrpSpPr>
        <p:grpSpPr>
          <a:xfrm>
            <a:off x="1153673" y="948988"/>
            <a:ext cx="6765636" cy="536524"/>
            <a:chOff x="1153673" y="959571"/>
            <a:chExt cx="6765636" cy="536524"/>
          </a:xfrm>
        </p:grpSpPr>
        <p:sp>
          <p:nvSpPr>
            <p:cNvPr id="7" name="Rectangle 6"/>
            <p:cNvSpPr/>
            <p:nvPr/>
          </p:nvSpPr>
          <p:spPr>
            <a:xfrm>
              <a:off x="1153673" y="959571"/>
              <a:ext cx="6765636" cy="536524"/>
            </a:xfrm>
            <a:prstGeom prst="rect">
              <a:avLst/>
            </a:prstGeom>
            <a:solidFill>
              <a:schemeClr val="tx1">
                <a:lumMod val="75000"/>
                <a:lumOff val="25000"/>
              </a:schemeClr>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9" name="TextBox 8"/>
            <p:cNvSpPr txBox="1"/>
            <p:nvPr/>
          </p:nvSpPr>
          <p:spPr>
            <a:xfrm>
              <a:off x="1304944" y="988172"/>
              <a:ext cx="6455620" cy="430887"/>
            </a:xfrm>
            <a:prstGeom prst="rect">
              <a:avLst/>
            </a:prstGeom>
            <a:noFill/>
          </p:spPr>
          <p:txBody>
            <a:bodyPr wrap="square" rtlCol="0">
              <a:spAutoFit/>
            </a:bodyPr>
            <a:lstStyle/>
            <a:p>
              <a:pPr algn="ctr"/>
              <a:r>
                <a:rPr lang="en-PH" sz="2200" b="1" dirty="0" smtClean="0">
                  <a:solidFill>
                    <a:schemeClr val="bg1"/>
                  </a:solidFill>
                  <a:latin typeface="Roboto Condensed"/>
                </a:rPr>
                <a:t>EXPERIMENT 2: MULTIPLE BINARY CLASSIFIER (CH)</a:t>
              </a:r>
              <a:endParaRPr lang="en-PH" sz="2200" b="1" dirty="0">
                <a:solidFill>
                  <a:schemeClr val="bg1"/>
                </a:solidFill>
                <a:latin typeface="Roboto Condensed"/>
              </a:endParaRPr>
            </a:p>
          </p:txBody>
        </p:sp>
      </p:grpSp>
      <p:sp>
        <p:nvSpPr>
          <p:cNvPr id="4" name="Rectangle 3"/>
          <p:cNvSpPr/>
          <p:nvPr/>
        </p:nvSpPr>
        <p:spPr>
          <a:xfrm>
            <a:off x="0" y="-9051"/>
            <a:ext cx="9220200" cy="798198"/>
          </a:xfrm>
          <a:prstGeom prst="rect">
            <a:avLst/>
          </a:prstGeom>
          <a:solidFill>
            <a:srgbClr val="8021AD"/>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5" name="TextBox 4"/>
          <p:cNvSpPr txBox="1"/>
          <p:nvPr/>
        </p:nvSpPr>
        <p:spPr>
          <a:xfrm>
            <a:off x="160447" y="144623"/>
            <a:ext cx="3762368" cy="502702"/>
          </a:xfrm>
          <a:prstGeom prst="rect">
            <a:avLst/>
          </a:prstGeom>
          <a:noFill/>
        </p:spPr>
        <p:txBody>
          <a:bodyPr wrap="none" rtlCol="0">
            <a:spAutoFit/>
          </a:bodyPr>
          <a:lstStyle/>
          <a:p>
            <a:pPr>
              <a:lnSpc>
                <a:spcPct val="80000"/>
              </a:lnSpc>
            </a:pPr>
            <a:r>
              <a:rPr lang="en-PH" sz="3200" b="1" dirty="0" smtClean="0">
                <a:solidFill>
                  <a:schemeClr val="bg1"/>
                </a:solidFill>
                <a:effectLst>
                  <a:outerShdw blurRad="50800" dist="38100" dir="5400000" algn="t" rotWithShape="0">
                    <a:prstClr val="black">
                      <a:alpha val="40000"/>
                    </a:prstClr>
                  </a:outerShdw>
                </a:effectLst>
                <a:latin typeface="Roboto Condensed Bold"/>
                <a:cs typeface="Roboto Condensed Bold"/>
              </a:rPr>
              <a:t>Research Experiments</a:t>
            </a:r>
            <a:endParaRPr lang="en-PH" sz="3200" b="1" dirty="0">
              <a:solidFill>
                <a:schemeClr val="bg1"/>
              </a:solidFill>
              <a:effectLst>
                <a:outerShdw blurRad="50800" dist="38100" dir="5400000" algn="t" rotWithShape="0">
                  <a:prstClr val="black">
                    <a:alpha val="40000"/>
                  </a:prstClr>
                </a:outerShdw>
              </a:effectLst>
              <a:latin typeface="Roboto Condensed Bold"/>
              <a:cs typeface="Roboto Condensed Bold"/>
            </a:endParaRPr>
          </a:p>
        </p:txBody>
      </p:sp>
      <p:sp>
        <p:nvSpPr>
          <p:cNvPr id="10" name="Oval 9"/>
          <p:cNvSpPr/>
          <p:nvPr/>
        </p:nvSpPr>
        <p:spPr>
          <a:xfrm>
            <a:off x="8241068" y="485244"/>
            <a:ext cx="614296" cy="614296"/>
          </a:xfrm>
          <a:prstGeom prst="ellipse">
            <a:avLst/>
          </a:prstGeom>
          <a:solidFill>
            <a:srgbClr val="F76601"/>
          </a:solidFill>
          <a:ln>
            <a:noFill/>
          </a:ln>
          <a:effectLst>
            <a:outerShdw blurRad="152400" dist="38100" dir="5400000" sx="97000" sy="97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2000" b="1" dirty="0" smtClean="0">
                <a:solidFill>
                  <a:schemeClr val="bg1"/>
                </a:solidFill>
                <a:latin typeface="Roboto Condensed Regular"/>
                <a:cs typeface="Roboto Condensed Regular"/>
              </a:rPr>
              <a:t>4</a:t>
            </a:r>
            <a:endParaRPr lang="en-PH" sz="2000" b="1" dirty="0">
              <a:solidFill>
                <a:schemeClr val="bg1"/>
              </a:solidFill>
              <a:latin typeface="Roboto Condensed Regular"/>
              <a:cs typeface="Roboto Condensed Regular"/>
            </a:endParaRPr>
          </a:p>
        </p:txBody>
      </p:sp>
    </p:spTree>
    <p:custDataLst>
      <p:tags r:id="rId1"/>
    </p:custDataLst>
    <p:extLst>
      <p:ext uri="{BB962C8B-B14F-4D97-AF65-F5344CB8AC3E}">
        <p14:creationId xmlns:p14="http://schemas.microsoft.com/office/powerpoint/2010/main" val="106030269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400" fill="hold"/>
                                        <p:tgtEl>
                                          <p:spTgt spid="12"/>
                                        </p:tgtEl>
                                        <p:attrNameLst>
                                          <p:attrName>ppt_x</p:attrName>
                                        </p:attrNameLst>
                                      </p:cBhvr>
                                      <p:tavLst>
                                        <p:tav tm="0">
                                          <p:val>
                                            <p:strVal val="#ppt_x"/>
                                          </p:val>
                                        </p:tav>
                                        <p:tav tm="100000">
                                          <p:val>
                                            <p:strVal val="#ppt_x"/>
                                          </p:val>
                                        </p:tav>
                                      </p:tavLst>
                                    </p:anim>
                                    <p:anim calcmode="lin" valueType="num">
                                      <p:cBhvr additive="base">
                                        <p:cTn id="8" dur="40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4" decel="50000" fill="hold" nodeType="withEffect">
                                  <p:stCondLst>
                                    <p:cond delay="10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400" fill="hold"/>
                                        <p:tgtEl>
                                          <p:spTgt spid="3"/>
                                        </p:tgtEl>
                                        <p:attrNameLst>
                                          <p:attrName>ppt_x</p:attrName>
                                        </p:attrNameLst>
                                      </p:cBhvr>
                                      <p:tavLst>
                                        <p:tav tm="0">
                                          <p:val>
                                            <p:strVal val="#ppt_x"/>
                                          </p:val>
                                        </p:tav>
                                        <p:tav tm="100000">
                                          <p:val>
                                            <p:strVal val="#ppt_x"/>
                                          </p:val>
                                        </p:tav>
                                      </p:tavLst>
                                    </p:anim>
                                    <p:anim calcmode="lin" valueType="num">
                                      <p:cBhvr additive="base">
                                        <p:cTn id="12" dur="4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xit" presetSubtype="1" accel="50000" fill="hold" nodeType="clickEffect">
                                  <p:stCondLst>
                                    <p:cond delay="0"/>
                                  </p:stCondLst>
                                  <p:childTnLst>
                                    <p:anim calcmode="lin" valueType="num">
                                      <p:cBhvr additive="base">
                                        <p:cTn id="16" dur="400"/>
                                        <p:tgtEl>
                                          <p:spTgt spid="12"/>
                                        </p:tgtEl>
                                        <p:attrNameLst>
                                          <p:attrName>ppt_x</p:attrName>
                                        </p:attrNameLst>
                                      </p:cBhvr>
                                      <p:tavLst>
                                        <p:tav tm="0">
                                          <p:val>
                                            <p:strVal val="ppt_x"/>
                                          </p:val>
                                        </p:tav>
                                        <p:tav tm="100000">
                                          <p:val>
                                            <p:strVal val="ppt_x"/>
                                          </p:val>
                                        </p:tav>
                                      </p:tavLst>
                                    </p:anim>
                                    <p:anim calcmode="lin" valueType="num">
                                      <p:cBhvr additive="base">
                                        <p:cTn id="17" dur="400"/>
                                        <p:tgtEl>
                                          <p:spTgt spid="12"/>
                                        </p:tgtEl>
                                        <p:attrNameLst>
                                          <p:attrName>ppt_y</p:attrName>
                                        </p:attrNameLst>
                                      </p:cBhvr>
                                      <p:tavLst>
                                        <p:tav tm="0">
                                          <p:val>
                                            <p:strVal val="ppt_y"/>
                                          </p:val>
                                        </p:tav>
                                        <p:tav tm="100000">
                                          <p:val>
                                            <p:strVal val="0-ppt_h/2"/>
                                          </p:val>
                                        </p:tav>
                                      </p:tavLst>
                                    </p:anim>
                                    <p:set>
                                      <p:cBhvr>
                                        <p:cTn id="18" dur="1" fill="hold">
                                          <p:stCondLst>
                                            <p:cond delay="399"/>
                                          </p:stCondLst>
                                        </p:cTn>
                                        <p:tgtEl>
                                          <p:spTgt spid="12"/>
                                        </p:tgtEl>
                                        <p:attrNameLst>
                                          <p:attrName>style.visibility</p:attrName>
                                        </p:attrNameLst>
                                      </p:cBhvr>
                                      <p:to>
                                        <p:strVal val="hidden"/>
                                      </p:to>
                                    </p:set>
                                  </p:childTnLst>
                                </p:cTn>
                              </p:par>
                              <p:par>
                                <p:cTn id="19" presetID="2" presetClass="exit" presetSubtype="1" accel="50000" fill="hold" nodeType="withEffect">
                                  <p:stCondLst>
                                    <p:cond delay="100"/>
                                  </p:stCondLst>
                                  <p:childTnLst>
                                    <p:anim calcmode="lin" valueType="num">
                                      <p:cBhvr additive="base">
                                        <p:cTn id="20" dur="400"/>
                                        <p:tgtEl>
                                          <p:spTgt spid="3"/>
                                        </p:tgtEl>
                                        <p:attrNameLst>
                                          <p:attrName>ppt_x</p:attrName>
                                        </p:attrNameLst>
                                      </p:cBhvr>
                                      <p:tavLst>
                                        <p:tav tm="0">
                                          <p:val>
                                            <p:strVal val="ppt_x"/>
                                          </p:val>
                                        </p:tav>
                                        <p:tav tm="100000">
                                          <p:val>
                                            <p:strVal val="ppt_x"/>
                                          </p:val>
                                        </p:tav>
                                      </p:tavLst>
                                    </p:anim>
                                    <p:anim calcmode="lin" valueType="num">
                                      <p:cBhvr additive="base">
                                        <p:cTn id="21" dur="400"/>
                                        <p:tgtEl>
                                          <p:spTgt spid="3"/>
                                        </p:tgtEl>
                                        <p:attrNameLst>
                                          <p:attrName>ppt_y</p:attrName>
                                        </p:attrNameLst>
                                      </p:cBhvr>
                                      <p:tavLst>
                                        <p:tav tm="0">
                                          <p:val>
                                            <p:strVal val="ppt_y"/>
                                          </p:val>
                                        </p:tav>
                                        <p:tav tm="100000">
                                          <p:val>
                                            <p:strVal val="0-ppt_h/2"/>
                                          </p:val>
                                        </p:tav>
                                      </p:tavLst>
                                    </p:anim>
                                    <p:set>
                                      <p:cBhvr>
                                        <p:cTn id="22" dur="1" fill="hold">
                                          <p:stCondLst>
                                            <p:cond delay="3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1153674" y="1616434"/>
            <a:ext cx="6759322" cy="3348326"/>
            <a:chOff x="1153674" y="1616434"/>
            <a:chExt cx="6759322" cy="3348326"/>
          </a:xfrm>
        </p:grpSpPr>
        <p:sp>
          <p:nvSpPr>
            <p:cNvPr id="30" name="Rectangle 29"/>
            <p:cNvSpPr/>
            <p:nvPr/>
          </p:nvSpPr>
          <p:spPr>
            <a:xfrm>
              <a:off x="1153674" y="1616434"/>
              <a:ext cx="6759322" cy="3348326"/>
            </a:xfrm>
            <a:prstGeom prst="rect">
              <a:avLst/>
            </a:prstGeom>
            <a:solidFill>
              <a:schemeClr val="bg1"/>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pic>
          <p:nvPicPr>
            <p:cNvPr id="6" name="Picture 5"/>
            <p:cNvPicPr>
              <a:picLocks noChangeAspect="1"/>
            </p:cNvPicPr>
            <p:nvPr/>
          </p:nvPicPr>
          <p:blipFill>
            <a:blip r:embed="rId4"/>
            <a:stretch>
              <a:fillRect/>
            </a:stretch>
          </p:blipFill>
          <p:spPr>
            <a:xfrm>
              <a:off x="1767421" y="1907116"/>
              <a:ext cx="5486400" cy="2754520"/>
            </a:xfrm>
            <a:prstGeom prst="rect">
              <a:avLst/>
            </a:prstGeom>
          </p:spPr>
        </p:pic>
      </p:grpSp>
      <p:grpSp>
        <p:nvGrpSpPr>
          <p:cNvPr id="12" name="Group 11"/>
          <p:cNvGrpSpPr/>
          <p:nvPr/>
        </p:nvGrpSpPr>
        <p:grpSpPr>
          <a:xfrm>
            <a:off x="1153673" y="948988"/>
            <a:ext cx="6765636" cy="536524"/>
            <a:chOff x="1153673" y="959571"/>
            <a:chExt cx="6765636" cy="536524"/>
          </a:xfrm>
        </p:grpSpPr>
        <p:sp>
          <p:nvSpPr>
            <p:cNvPr id="7" name="Rectangle 6"/>
            <p:cNvSpPr/>
            <p:nvPr/>
          </p:nvSpPr>
          <p:spPr>
            <a:xfrm>
              <a:off x="1153673" y="959571"/>
              <a:ext cx="6765636" cy="536524"/>
            </a:xfrm>
            <a:prstGeom prst="rect">
              <a:avLst/>
            </a:prstGeom>
            <a:solidFill>
              <a:schemeClr val="tx1">
                <a:lumMod val="75000"/>
                <a:lumOff val="25000"/>
              </a:schemeClr>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9" name="TextBox 8"/>
            <p:cNvSpPr txBox="1"/>
            <p:nvPr/>
          </p:nvSpPr>
          <p:spPr>
            <a:xfrm>
              <a:off x="1304944" y="988172"/>
              <a:ext cx="6455620" cy="430887"/>
            </a:xfrm>
            <a:prstGeom prst="rect">
              <a:avLst/>
            </a:prstGeom>
            <a:noFill/>
          </p:spPr>
          <p:txBody>
            <a:bodyPr wrap="square" rtlCol="0">
              <a:spAutoFit/>
            </a:bodyPr>
            <a:lstStyle/>
            <a:p>
              <a:pPr algn="ctr"/>
              <a:r>
                <a:rPr lang="en-PH" sz="2200" b="1" dirty="0" smtClean="0">
                  <a:solidFill>
                    <a:schemeClr val="bg1"/>
                  </a:solidFill>
                  <a:latin typeface="Roboto Condensed"/>
                </a:rPr>
                <a:t>EXPERIMENT 2: MULTIPLE BINARY CLASSIFIER (D)</a:t>
              </a:r>
              <a:endParaRPr lang="en-PH" sz="2200" b="1" dirty="0">
                <a:solidFill>
                  <a:schemeClr val="bg1"/>
                </a:solidFill>
                <a:latin typeface="Roboto Condensed"/>
              </a:endParaRPr>
            </a:p>
          </p:txBody>
        </p:sp>
      </p:grpSp>
      <p:sp>
        <p:nvSpPr>
          <p:cNvPr id="4" name="Rectangle 3"/>
          <p:cNvSpPr/>
          <p:nvPr/>
        </p:nvSpPr>
        <p:spPr>
          <a:xfrm>
            <a:off x="0" y="-9051"/>
            <a:ext cx="9220200" cy="798198"/>
          </a:xfrm>
          <a:prstGeom prst="rect">
            <a:avLst/>
          </a:prstGeom>
          <a:solidFill>
            <a:srgbClr val="8021AD"/>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5" name="TextBox 4"/>
          <p:cNvSpPr txBox="1"/>
          <p:nvPr/>
        </p:nvSpPr>
        <p:spPr>
          <a:xfrm>
            <a:off x="160447" y="144623"/>
            <a:ext cx="3762368" cy="502702"/>
          </a:xfrm>
          <a:prstGeom prst="rect">
            <a:avLst/>
          </a:prstGeom>
          <a:noFill/>
        </p:spPr>
        <p:txBody>
          <a:bodyPr wrap="none" rtlCol="0">
            <a:spAutoFit/>
          </a:bodyPr>
          <a:lstStyle/>
          <a:p>
            <a:pPr>
              <a:lnSpc>
                <a:spcPct val="80000"/>
              </a:lnSpc>
            </a:pPr>
            <a:r>
              <a:rPr lang="en-PH" sz="3200" b="1" dirty="0" smtClean="0">
                <a:solidFill>
                  <a:schemeClr val="bg1"/>
                </a:solidFill>
                <a:effectLst>
                  <a:outerShdw blurRad="50800" dist="38100" dir="5400000" algn="t" rotWithShape="0">
                    <a:prstClr val="black">
                      <a:alpha val="40000"/>
                    </a:prstClr>
                  </a:outerShdw>
                </a:effectLst>
                <a:latin typeface="Roboto Condensed Bold"/>
                <a:cs typeface="Roboto Condensed Bold"/>
              </a:rPr>
              <a:t>Research Experiments</a:t>
            </a:r>
            <a:endParaRPr lang="en-PH" sz="3200" b="1" dirty="0">
              <a:solidFill>
                <a:schemeClr val="bg1"/>
              </a:solidFill>
              <a:effectLst>
                <a:outerShdw blurRad="50800" dist="38100" dir="5400000" algn="t" rotWithShape="0">
                  <a:prstClr val="black">
                    <a:alpha val="40000"/>
                  </a:prstClr>
                </a:outerShdw>
              </a:effectLst>
              <a:latin typeface="Roboto Condensed Bold"/>
              <a:cs typeface="Roboto Condensed Bold"/>
            </a:endParaRPr>
          </a:p>
        </p:txBody>
      </p:sp>
      <p:sp>
        <p:nvSpPr>
          <p:cNvPr id="13" name="Oval 12"/>
          <p:cNvSpPr/>
          <p:nvPr/>
        </p:nvSpPr>
        <p:spPr>
          <a:xfrm>
            <a:off x="8241068" y="485244"/>
            <a:ext cx="614296" cy="614296"/>
          </a:xfrm>
          <a:prstGeom prst="ellipse">
            <a:avLst/>
          </a:prstGeom>
          <a:solidFill>
            <a:srgbClr val="F76601"/>
          </a:solidFill>
          <a:ln>
            <a:noFill/>
          </a:ln>
          <a:effectLst>
            <a:outerShdw blurRad="152400" dist="38100" dir="5400000" sx="97000" sy="97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2000" b="1" dirty="0" smtClean="0">
                <a:solidFill>
                  <a:schemeClr val="bg1"/>
                </a:solidFill>
                <a:latin typeface="Roboto Condensed Regular"/>
                <a:cs typeface="Roboto Condensed Regular"/>
              </a:rPr>
              <a:t>4</a:t>
            </a:r>
            <a:endParaRPr lang="en-PH" sz="2000" b="1" dirty="0">
              <a:solidFill>
                <a:schemeClr val="bg1"/>
              </a:solidFill>
              <a:latin typeface="Roboto Condensed Regular"/>
              <a:cs typeface="Roboto Condensed Regular"/>
            </a:endParaRPr>
          </a:p>
        </p:txBody>
      </p:sp>
      <p:sp>
        <p:nvSpPr>
          <p:cNvPr id="14" name="Oval 13"/>
          <p:cNvSpPr/>
          <p:nvPr/>
        </p:nvSpPr>
        <p:spPr>
          <a:xfrm>
            <a:off x="8241068" y="471416"/>
            <a:ext cx="614296" cy="614296"/>
          </a:xfrm>
          <a:prstGeom prst="ellipse">
            <a:avLst/>
          </a:prstGeom>
          <a:solidFill>
            <a:srgbClr val="F7660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Tree>
    <p:custDataLst>
      <p:tags r:id="rId1"/>
    </p:custDataLst>
    <p:extLst>
      <p:ext uri="{BB962C8B-B14F-4D97-AF65-F5344CB8AC3E}">
        <p14:creationId xmlns:p14="http://schemas.microsoft.com/office/powerpoint/2010/main" val="178907876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400" fill="hold"/>
                                        <p:tgtEl>
                                          <p:spTgt spid="12"/>
                                        </p:tgtEl>
                                        <p:attrNameLst>
                                          <p:attrName>ppt_x</p:attrName>
                                        </p:attrNameLst>
                                      </p:cBhvr>
                                      <p:tavLst>
                                        <p:tav tm="0">
                                          <p:val>
                                            <p:strVal val="#ppt_x"/>
                                          </p:val>
                                        </p:tav>
                                        <p:tav tm="100000">
                                          <p:val>
                                            <p:strVal val="#ppt_x"/>
                                          </p:val>
                                        </p:tav>
                                      </p:tavLst>
                                    </p:anim>
                                    <p:anim calcmode="lin" valueType="num">
                                      <p:cBhvr additive="base">
                                        <p:cTn id="8" dur="40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4" decel="50000" fill="hold" nodeType="withEffect">
                                  <p:stCondLst>
                                    <p:cond delay="1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400" fill="hold"/>
                                        <p:tgtEl>
                                          <p:spTgt spid="8"/>
                                        </p:tgtEl>
                                        <p:attrNameLst>
                                          <p:attrName>ppt_x</p:attrName>
                                        </p:attrNameLst>
                                      </p:cBhvr>
                                      <p:tavLst>
                                        <p:tav tm="0">
                                          <p:val>
                                            <p:strVal val="#ppt_x"/>
                                          </p:val>
                                        </p:tav>
                                        <p:tav tm="100000">
                                          <p:val>
                                            <p:strVal val="#ppt_x"/>
                                          </p:val>
                                        </p:tav>
                                      </p:tavLst>
                                    </p:anim>
                                    <p:anim calcmode="lin" valueType="num">
                                      <p:cBhvr additive="base">
                                        <p:cTn id="12" dur="4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childTnLst>
                                </p:cTn>
                              </p:par>
                              <p:par>
                                <p:cTn id="17" presetID="1" presetClass="exit" presetSubtype="0" fill="hold" grpId="0" nodeType="withEffect">
                                  <p:stCondLst>
                                    <p:cond delay="0"/>
                                  </p:stCondLst>
                                  <p:childTnLst>
                                    <p:set>
                                      <p:cBhvr>
                                        <p:cTn id="18" dur="1" fill="hold">
                                          <p:stCondLst>
                                            <p:cond delay="0"/>
                                          </p:stCondLst>
                                        </p:cTn>
                                        <p:tgtEl>
                                          <p:spTgt spid="13"/>
                                        </p:tgtEl>
                                        <p:attrNameLst>
                                          <p:attrName>style.visibility</p:attrName>
                                        </p:attrNameLst>
                                      </p:cBhvr>
                                      <p:to>
                                        <p:strVal val="hidden"/>
                                      </p:to>
                                    </p:set>
                                  </p:childTnLst>
                                </p:cTn>
                              </p:par>
                            </p:childTnLst>
                          </p:cTn>
                        </p:par>
                        <p:par>
                          <p:cTn id="19" fill="hold">
                            <p:stCondLst>
                              <p:cond delay="0"/>
                            </p:stCondLst>
                            <p:childTnLst>
                              <p:par>
                                <p:cTn id="20" presetID="42" presetClass="path" presetSubtype="0" decel="50000" fill="hold" grpId="2" nodeType="afterEffect">
                                  <p:stCondLst>
                                    <p:cond delay="0"/>
                                  </p:stCondLst>
                                  <p:childTnLst>
                                    <p:animMotion origin="layout" path="M -2.22222E-6 4.93827E-6 L -0.42691 0.35308 " pathEditMode="relative" rAng="0" ptsTypes="AA">
                                      <p:cBhvr>
                                        <p:cTn id="21" dur="300" fill="hold"/>
                                        <p:tgtEl>
                                          <p:spTgt spid="14"/>
                                        </p:tgtEl>
                                        <p:attrNameLst>
                                          <p:attrName>ppt_x</p:attrName>
                                          <p:attrName>ppt_y</p:attrName>
                                        </p:attrNameLst>
                                      </p:cBhvr>
                                      <p:rCtr x="-21354" y="17654"/>
                                    </p:animMotion>
                                  </p:childTnLst>
                                </p:cTn>
                              </p:par>
                            </p:childTnLst>
                          </p:cTn>
                        </p:par>
                        <p:par>
                          <p:cTn id="22" fill="hold">
                            <p:stCondLst>
                              <p:cond delay="300"/>
                            </p:stCondLst>
                            <p:childTnLst>
                              <p:par>
                                <p:cTn id="23" presetID="6" presetClass="emph" presetSubtype="0" fill="hold" grpId="1" nodeType="afterEffect">
                                  <p:stCondLst>
                                    <p:cond delay="0"/>
                                  </p:stCondLst>
                                  <p:childTnLst>
                                    <p:animScale>
                                      <p:cBhvr>
                                        <p:cTn id="24" dur="700" fill="hold"/>
                                        <p:tgtEl>
                                          <p:spTgt spid="14"/>
                                        </p:tgtEl>
                                      </p:cBhvr>
                                      <p:by x="8000000" y="80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14" grpId="1" animBg="1"/>
      <p:bldP spid="14" grpId="2" animBg="1"/>
    </p:bldLst>
  </p:timing>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F76601"/>
        </a:solidFill>
        <a:effectLst/>
      </p:bgPr>
    </p:bg>
    <p:spTree>
      <p:nvGrpSpPr>
        <p:cNvPr id="1" name=""/>
        <p:cNvGrpSpPr/>
        <p:nvPr/>
      </p:nvGrpSpPr>
      <p:grpSpPr>
        <a:xfrm>
          <a:off x="0" y="0"/>
          <a:ext cx="0" cy="0"/>
          <a:chOff x="0" y="0"/>
          <a:chExt cx="0" cy="0"/>
        </a:xfrm>
      </p:grpSpPr>
      <p:sp>
        <p:nvSpPr>
          <p:cNvPr id="2" name="TextBox 1"/>
          <p:cNvSpPr txBox="1"/>
          <p:nvPr/>
        </p:nvSpPr>
        <p:spPr>
          <a:xfrm>
            <a:off x="599774" y="1638172"/>
            <a:ext cx="7924049" cy="1659942"/>
          </a:xfrm>
          <a:prstGeom prst="rect">
            <a:avLst/>
          </a:prstGeom>
          <a:noFill/>
        </p:spPr>
        <p:txBody>
          <a:bodyPr wrap="square" rtlCol="0">
            <a:spAutoFit/>
          </a:bodyPr>
          <a:lstStyle/>
          <a:p>
            <a:pPr algn="ctr">
              <a:lnSpc>
                <a:spcPct val="80000"/>
              </a:lnSpc>
            </a:pPr>
            <a:r>
              <a:rPr lang="en-US" sz="4400" dirty="0" smtClean="0">
                <a:solidFill>
                  <a:srgbClr val="FFFFFF"/>
                </a:solidFill>
                <a:effectLst>
                  <a:outerShdw blurRad="50800" dist="38100" dir="5400000" algn="t" rotWithShape="0">
                    <a:prstClr val="black">
                      <a:alpha val="40000"/>
                    </a:prstClr>
                  </a:outerShdw>
                </a:effectLst>
                <a:latin typeface="Roboto Condensed Regular"/>
                <a:cs typeface="Roboto Condensed Regular"/>
              </a:rPr>
              <a:t>Discussion and Future</a:t>
            </a:r>
          </a:p>
          <a:p>
            <a:pPr algn="ctr">
              <a:lnSpc>
                <a:spcPct val="80000"/>
              </a:lnSpc>
            </a:pPr>
            <a:r>
              <a:rPr lang="en-US" sz="8000" b="1" dirty="0" smtClean="0">
                <a:solidFill>
                  <a:srgbClr val="FFFFFF"/>
                </a:solidFill>
                <a:effectLst>
                  <a:outerShdw blurRad="50800" dist="38100" dir="5400000" algn="t" rotWithShape="0">
                    <a:prstClr val="black">
                      <a:alpha val="40000"/>
                    </a:prstClr>
                  </a:outerShdw>
                </a:effectLst>
                <a:latin typeface="Roboto Condensed Regular"/>
                <a:cs typeface="Roboto Condensed Regular"/>
              </a:rPr>
              <a:t>WORKS</a:t>
            </a:r>
            <a:endParaRPr lang="en-US" sz="8000" dirty="0">
              <a:solidFill>
                <a:srgbClr val="FFFFFF"/>
              </a:solidFill>
              <a:latin typeface="Roboto Condensed Regular"/>
              <a:ea typeface="Roboto Condensed Bold" pitchFamily="2" charset="0"/>
              <a:cs typeface="Roboto Condensed Regular"/>
            </a:endParaRPr>
          </a:p>
        </p:txBody>
      </p:sp>
    </p:spTree>
    <p:custDataLst>
      <p:tags r:id="rId1"/>
    </p:custDataLst>
    <p:extLst>
      <p:ext uri="{BB962C8B-B14F-4D97-AF65-F5344CB8AC3E}">
        <p14:creationId xmlns:p14="http://schemas.microsoft.com/office/powerpoint/2010/main" val="68050502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3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300"/>
                                        <p:tgtEl>
                                          <p:spTgt spid="2"/>
                                        </p:tgtEl>
                                      </p:cBhvr>
                                    </p:animEffect>
                                    <p:set>
                                      <p:cBhvr>
                                        <p:cTn id="12" dur="1" fill="hold">
                                          <p:stCondLst>
                                            <p:cond delay="2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p:cNvGrpSpPr/>
          <p:nvPr/>
        </p:nvGrpSpPr>
        <p:grpSpPr>
          <a:xfrm>
            <a:off x="1155405" y="1587524"/>
            <a:ext cx="6765636" cy="3428973"/>
            <a:chOff x="1153673" y="959570"/>
            <a:chExt cx="6765636" cy="1247023"/>
          </a:xfrm>
        </p:grpSpPr>
        <p:sp>
          <p:nvSpPr>
            <p:cNvPr id="13" name="Rectangle 12"/>
            <p:cNvSpPr/>
            <p:nvPr/>
          </p:nvSpPr>
          <p:spPr>
            <a:xfrm>
              <a:off x="1153673" y="959570"/>
              <a:ext cx="6765636" cy="1247023"/>
            </a:xfrm>
            <a:prstGeom prst="rect">
              <a:avLst/>
            </a:prstGeom>
            <a:solidFill>
              <a:schemeClr val="bg1"/>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14" name="TextBox 13"/>
            <p:cNvSpPr txBox="1"/>
            <p:nvPr/>
          </p:nvSpPr>
          <p:spPr>
            <a:xfrm>
              <a:off x="1303212" y="1006369"/>
              <a:ext cx="6455620" cy="1141685"/>
            </a:xfrm>
            <a:prstGeom prst="rect">
              <a:avLst/>
            </a:prstGeom>
            <a:noFill/>
          </p:spPr>
          <p:txBody>
            <a:bodyPr wrap="square" rtlCol="0" anchor="ctr">
              <a:spAutoFit/>
            </a:bodyPr>
            <a:lstStyle/>
            <a:p>
              <a:pPr algn="ctr"/>
              <a:r>
                <a:rPr lang="en-US" sz="2200" dirty="0">
                  <a:latin typeface="Roboto Condensed Regular"/>
                  <a:cs typeface="Roboto Condensed Regular"/>
                </a:rPr>
                <a:t>The goal of the study is to apply an </a:t>
              </a:r>
              <a:r>
                <a:rPr lang="en-US" sz="2200" b="1" dirty="0">
                  <a:solidFill>
                    <a:srgbClr val="F76601"/>
                  </a:solidFill>
                  <a:latin typeface="Roboto Condensed Regular"/>
                  <a:cs typeface="Roboto Condensed Regular"/>
                </a:rPr>
                <a:t>adaptive information</a:t>
              </a:r>
              <a:r>
                <a:rPr lang="en-US" sz="2200" b="1" dirty="0">
                  <a:latin typeface="Roboto Condensed Regular"/>
                  <a:cs typeface="Roboto Condensed Regular"/>
                </a:rPr>
                <a:t> </a:t>
              </a:r>
              <a:r>
                <a:rPr lang="en-US" sz="2200" b="1" dirty="0">
                  <a:solidFill>
                    <a:srgbClr val="F76601"/>
                  </a:solidFill>
                  <a:latin typeface="Roboto Condensed Regular"/>
                  <a:cs typeface="Roboto Condensed Regular"/>
                </a:rPr>
                <a:t>extraction architecture</a:t>
              </a:r>
              <a:r>
                <a:rPr lang="en-US" sz="2200" dirty="0">
                  <a:latin typeface="Roboto Condensed Regular"/>
                  <a:cs typeface="Roboto Condensed Regular"/>
                </a:rPr>
                <a:t> that </a:t>
              </a:r>
              <a:r>
                <a:rPr lang="en-US" sz="2200" b="1" dirty="0">
                  <a:solidFill>
                    <a:srgbClr val="F76601"/>
                  </a:solidFill>
                  <a:latin typeface="Roboto Condensed Regular"/>
                  <a:cs typeface="Roboto Condensed Regular"/>
                </a:rPr>
                <a:t>extracts information</a:t>
              </a:r>
              <a:r>
                <a:rPr lang="en-US" sz="2200" dirty="0">
                  <a:latin typeface="Roboto Condensed Regular"/>
                  <a:cs typeface="Roboto Condensed Regular"/>
                </a:rPr>
                <a:t> from </a:t>
              </a:r>
              <a:r>
                <a:rPr lang="en-US" sz="2200" b="1" dirty="0">
                  <a:solidFill>
                    <a:srgbClr val="F76601"/>
                  </a:solidFill>
                  <a:latin typeface="Roboto Condensed Regular"/>
                  <a:cs typeface="Roboto Condensed Regular"/>
                </a:rPr>
                <a:t>disaster-related Filipino tweets</a:t>
              </a:r>
              <a:r>
                <a:rPr lang="en-US" sz="2200" dirty="0">
                  <a:latin typeface="Roboto Condensed Regular"/>
                  <a:cs typeface="Roboto Condensed Regular"/>
                </a:rPr>
                <a:t> and </a:t>
              </a:r>
              <a:r>
                <a:rPr lang="en-US" sz="2200" b="1" dirty="0">
                  <a:solidFill>
                    <a:srgbClr val="F76601"/>
                  </a:solidFill>
                  <a:latin typeface="Roboto Condensed Regular"/>
                  <a:cs typeface="Roboto Condensed Regular"/>
                </a:rPr>
                <a:t>displays them in an ontology</a:t>
              </a:r>
              <a:r>
                <a:rPr lang="en-US" sz="2200" dirty="0">
                  <a:latin typeface="Roboto Condensed Regular"/>
                  <a:cs typeface="Roboto Condensed Regular"/>
                </a:rPr>
                <a:t>.</a:t>
              </a:r>
              <a:r>
                <a:rPr lang="en-PH" sz="2200" dirty="0">
                  <a:latin typeface="Roboto Condensed Regular"/>
                  <a:cs typeface="Roboto Condensed Regular"/>
                </a:rPr>
                <a:t> </a:t>
              </a:r>
              <a:r>
                <a:rPr lang="en-US" sz="2200" dirty="0">
                  <a:latin typeface="Roboto Condensed Regular"/>
                  <a:cs typeface="Roboto Condensed Regular"/>
                </a:rPr>
                <a:t>At present, the system is still being developed and we are working on the </a:t>
              </a:r>
              <a:r>
                <a:rPr lang="en-US" sz="2200" b="1" dirty="0">
                  <a:solidFill>
                    <a:srgbClr val="F76601"/>
                  </a:solidFill>
                  <a:latin typeface="Roboto Condensed Regular"/>
                  <a:cs typeface="Roboto Condensed Regular"/>
                </a:rPr>
                <a:t>pre-processing</a:t>
              </a:r>
              <a:r>
                <a:rPr lang="en-US" sz="2200" dirty="0">
                  <a:latin typeface="Roboto Condensed Regular"/>
                  <a:cs typeface="Roboto Condensed Regular"/>
                </a:rPr>
                <a:t>, </a:t>
              </a:r>
              <a:r>
                <a:rPr lang="en-US" sz="2200" b="1" dirty="0">
                  <a:solidFill>
                    <a:srgbClr val="F76601"/>
                  </a:solidFill>
                  <a:latin typeface="Roboto Condensed Regular"/>
                  <a:cs typeface="Roboto Condensed Regular"/>
                </a:rPr>
                <a:t>rule induction</a:t>
              </a:r>
              <a:r>
                <a:rPr lang="en-US" sz="2200" dirty="0">
                  <a:latin typeface="Roboto Condensed Regular"/>
                  <a:cs typeface="Roboto Condensed Regular"/>
                </a:rPr>
                <a:t>, and </a:t>
              </a:r>
              <a:r>
                <a:rPr lang="en-US" sz="2200" b="1" dirty="0">
                  <a:solidFill>
                    <a:srgbClr val="F76601"/>
                  </a:solidFill>
                  <a:latin typeface="Roboto Condensed Regular"/>
                  <a:cs typeface="Roboto Condensed Regular"/>
                </a:rPr>
                <a:t>ontology</a:t>
              </a:r>
              <a:r>
                <a:rPr lang="en-US" sz="2200" dirty="0">
                  <a:latin typeface="Roboto Condensed Regular"/>
                  <a:cs typeface="Roboto Condensed Regular"/>
                </a:rPr>
                <a:t> modules. Only the </a:t>
              </a:r>
              <a:r>
                <a:rPr lang="en-US" sz="2200" b="1" dirty="0">
                  <a:solidFill>
                    <a:srgbClr val="F76601"/>
                  </a:solidFill>
                  <a:latin typeface="Roboto Condensed Regular"/>
                  <a:cs typeface="Roboto Condensed Regular"/>
                </a:rPr>
                <a:t>crawler</a:t>
              </a:r>
              <a:r>
                <a:rPr lang="en-US" sz="2200" dirty="0">
                  <a:latin typeface="Roboto Condensed Regular"/>
                  <a:cs typeface="Roboto Condensed Regular"/>
                </a:rPr>
                <a:t>, </a:t>
              </a:r>
              <a:r>
                <a:rPr lang="en-US" sz="2200" b="1" dirty="0">
                  <a:solidFill>
                    <a:srgbClr val="F76601"/>
                  </a:solidFill>
                  <a:latin typeface="Roboto Condensed Regular"/>
                  <a:cs typeface="Roboto Condensed Regular"/>
                </a:rPr>
                <a:t>feature extraction</a:t>
              </a:r>
              <a:r>
                <a:rPr lang="en-US" sz="2200" dirty="0">
                  <a:latin typeface="Roboto Condensed Regular"/>
                  <a:cs typeface="Roboto Condensed Regular"/>
                </a:rPr>
                <a:t>, and </a:t>
              </a:r>
              <a:r>
                <a:rPr lang="en-US" sz="2200" b="1" dirty="0">
                  <a:solidFill>
                    <a:srgbClr val="F76601"/>
                  </a:solidFill>
                  <a:latin typeface="Roboto Condensed Regular"/>
                  <a:cs typeface="Roboto Condensed Regular"/>
                </a:rPr>
                <a:t>classification</a:t>
              </a:r>
              <a:r>
                <a:rPr lang="en-US" sz="2200" dirty="0">
                  <a:latin typeface="Roboto Condensed Regular"/>
                  <a:cs typeface="Roboto Condensed Regular"/>
                </a:rPr>
                <a:t> modules have a working output and are yet to be integrated with the rest of the modules</a:t>
              </a:r>
              <a:r>
                <a:rPr lang="en-US" sz="2200" dirty="0" smtClean="0">
                  <a:latin typeface="Roboto Condensed Regular"/>
                  <a:cs typeface="Roboto Condensed Regular"/>
                </a:rPr>
                <a:t>.</a:t>
              </a:r>
              <a:endParaRPr lang="en-PH" sz="2200" dirty="0">
                <a:latin typeface="Roboto Condensed Regular"/>
                <a:cs typeface="Roboto Condensed Regular"/>
              </a:endParaRPr>
            </a:p>
          </p:txBody>
        </p:sp>
      </p:grpSp>
      <p:grpSp>
        <p:nvGrpSpPr>
          <p:cNvPr id="12" name="Group 11"/>
          <p:cNvGrpSpPr/>
          <p:nvPr/>
        </p:nvGrpSpPr>
        <p:grpSpPr>
          <a:xfrm>
            <a:off x="1153673" y="927822"/>
            <a:ext cx="6765636" cy="536524"/>
            <a:chOff x="1153673" y="959571"/>
            <a:chExt cx="6765636" cy="536524"/>
          </a:xfrm>
        </p:grpSpPr>
        <p:sp>
          <p:nvSpPr>
            <p:cNvPr id="7" name="Rectangle 6"/>
            <p:cNvSpPr/>
            <p:nvPr/>
          </p:nvSpPr>
          <p:spPr>
            <a:xfrm>
              <a:off x="1153673" y="959571"/>
              <a:ext cx="6765636" cy="536524"/>
            </a:xfrm>
            <a:prstGeom prst="rect">
              <a:avLst/>
            </a:prstGeom>
            <a:solidFill>
              <a:schemeClr val="tx1">
                <a:lumMod val="75000"/>
                <a:lumOff val="25000"/>
              </a:schemeClr>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9" name="TextBox 8"/>
            <p:cNvSpPr txBox="1"/>
            <p:nvPr/>
          </p:nvSpPr>
          <p:spPr>
            <a:xfrm>
              <a:off x="1304944" y="988172"/>
              <a:ext cx="6455620" cy="430887"/>
            </a:xfrm>
            <a:prstGeom prst="rect">
              <a:avLst/>
            </a:prstGeom>
            <a:noFill/>
          </p:spPr>
          <p:txBody>
            <a:bodyPr wrap="square" rtlCol="0">
              <a:spAutoFit/>
            </a:bodyPr>
            <a:lstStyle/>
            <a:p>
              <a:pPr algn="ctr"/>
              <a:r>
                <a:rPr lang="en-PH" sz="2200" b="1" dirty="0" smtClean="0">
                  <a:solidFill>
                    <a:schemeClr val="bg1"/>
                  </a:solidFill>
                  <a:latin typeface="Roboto Condensed"/>
                </a:rPr>
                <a:t>DISCUSSION OF THE RESEARCH</a:t>
              </a:r>
              <a:endParaRPr lang="en-PH" sz="2200" b="1" dirty="0">
                <a:solidFill>
                  <a:schemeClr val="bg1"/>
                </a:solidFill>
                <a:latin typeface="Roboto Condensed"/>
              </a:endParaRPr>
            </a:p>
          </p:txBody>
        </p:sp>
      </p:grpSp>
      <p:sp>
        <p:nvSpPr>
          <p:cNvPr id="4" name="Rectangle 3"/>
          <p:cNvSpPr/>
          <p:nvPr/>
        </p:nvSpPr>
        <p:spPr>
          <a:xfrm>
            <a:off x="0" y="-9051"/>
            <a:ext cx="9220200" cy="798198"/>
          </a:xfrm>
          <a:prstGeom prst="rect">
            <a:avLst/>
          </a:prstGeom>
          <a:solidFill>
            <a:srgbClr val="F7660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5" name="TextBox 4"/>
          <p:cNvSpPr txBox="1"/>
          <p:nvPr/>
        </p:nvSpPr>
        <p:spPr>
          <a:xfrm>
            <a:off x="160447" y="144623"/>
            <a:ext cx="4848803" cy="502702"/>
          </a:xfrm>
          <a:prstGeom prst="rect">
            <a:avLst/>
          </a:prstGeom>
          <a:noFill/>
        </p:spPr>
        <p:txBody>
          <a:bodyPr wrap="none" rtlCol="0">
            <a:spAutoFit/>
          </a:bodyPr>
          <a:lstStyle/>
          <a:p>
            <a:pPr>
              <a:lnSpc>
                <a:spcPct val="80000"/>
              </a:lnSpc>
            </a:pPr>
            <a:r>
              <a:rPr lang="en-PH" sz="3200" b="1" dirty="0" smtClean="0">
                <a:solidFill>
                  <a:schemeClr val="bg1"/>
                </a:solidFill>
                <a:effectLst>
                  <a:outerShdw blurRad="50800" dist="38100" dir="5400000" algn="t" rotWithShape="0">
                    <a:prstClr val="black">
                      <a:alpha val="40000"/>
                    </a:prstClr>
                  </a:outerShdw>
                </a:effectLst>
                <a:latin typeface="Roboto Condensed Bold"/>
                <a:cs typeface="Roboto Condensed Bold"/>
              </a:rPr>
              <a:t>Discussion and Future Works</a:t>
            </a:r>
            <a:endParaRPr lang="en-PH" sz="3200" b="1" dirty="0">
              <a:solidFill>
                <a:schemeClr val="bg1"/>
              </a:solidFill>
              <a:effectLst>
                <a:outerShdw blurRad="50800" dist="38100" dir="5400000" algn="t" rotWithShape="0">
                  <a:prstClr val="black">
                    <a:alpha val="40000"/>
                  </a:prstClr>
                </a:outerShdw>
              </a:effectLst>
              <a:latin typeface="Roboto Condensed Bold"/>
              <a:cs typeface="Roboto Condensed Bold"/>
            </a:endParaRPr>
          </a:p>
        </p:txBody>
      </p:sp>
      <p:sp>
        <p:nvSpPr>
          <p:cNvPr id="10" name="Oval 9"/>
          <p:cNvSpPr/>
          <p:nvPr/>
        </p:nvSpPr>
        <p:spPr>
          <a:xfrm>
            <a:off x="8241068" y="485244"/>
            <a:ext cx="614296" cy="614296"/>
          </a:xfrm>
          <a:prstGeom prst="ellipse">
            <a:avLst/>
          </a:prstGeom>
          <a:solidFill>
            <a:schemeClr val="tx1">
              <a:lumMod val="75000"/>
              <a:lumOff val="25000"/>
            </a:schemeClr>
          </a:solidFill>
          <a:ln>
            <a:noFill/>
          </a:ln>
          <a:effectLst>
            <a:outerShdw blurRad="152400" dist="38100" dir="5400000" sx="97000" sy="97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2000" b="1" dirty="0" smtClean="0">
                <a:solidFill>
                  <a:schemeClr val="bg1"/>
                </a:solidFill>
                <a:latin typeface="Roboto Condensed Regular"/>
                <a:cs typeface="Roboto Condensed Regular"/>
              </a:rPr>
              <a:t>5</a:t>
            </a:r>
            <a:endParaRPr lang="en-PH" sz="2000" b="1" dirty="0">
              <a:solidFill>
                <a:schemeClr val="bg1"/>
              </a:solidFill>
              <a:latin typeface="Roboto Condensed Regular"/>
              <a:cs typeface="Roboto Condensed Regular"/>
            </a:endParaRPr>
          </a:p>
        </p:txBody>
      </p:sp>
    </p:spTree>
    <p:custDataLst>
      <p:tags r:id="rId1"/>
    </p:custDataLst>
    <p:extLst>
      <p:ext uri="{BB962C8B-B14F-4D97-AF65-F5344CB8AC3E}">
        <p14:creationId xmlns:p14="http://schemas.microsoft.com/office/powerpoint/2010/main" val="750887151"/>
      </p:ext>
    </p:extLst>
  </p:cSld>
  <p:clrMapOvr>
    <a:masterClrMapping/>
  </p:clrMapOvr>
  <mc:AlternateContent xmlns:mc="http://schemas.openxmlformats.org/markup-compatibility/2006" xmlns:p14="http://schemas.microsoft.com/office/powerpoint/2010/main">
    <mc:Choice Requires="p14">
      <p:transition spd="med" p14:dur="600">
        <p:push dir="u"/>
      </p:transition>
    </mc:Choice>
    <mc:Fallback xmlns="">
      <p:transition xmlns:p14="http://schemas.microsoft.com/office/powerpoint/2010/main" spd="med">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400" fill="hold"/>
                                        <p:tgtEl>
                                          <p:spTgt spid="12"/>
                                        </p:tgtEl>
                                        <p:attrNameLst>
                                          <p:attrName>ppt_x</p:attrName>
                                        </p:attrNameLst>
                                      </p:cBhvr>
                                      <p:tavLst>
                                        <p:tav tm="0">
                                          <p:val>
                                            <p:strVal val="#ppt_x"/>
                                          </p:val>
                                        </p:tav>
                                        <p:tav tm="100000">
                                          <p:val>
                                            <p:strVal val="#ppt_x"/>
                                          </p:val>
                                        </p:tav>
                                      </p:tavLst>
                                    </p:anim>
                                    <p:anim calcmode="lin" valueType="num">
                                      <p:cBhvr additive="base">
                                        <p:cTn id="8" dur="40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4" decel="50000" fill="hold" nodeType="withEffect">
                                  <p:stCondLst>
                                    <p:cond delay="10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400" fill="hold"/>
                                        <p:tgtEl>
                                          <p:spTgt spid="11"/>
                                        </p:tgtEl>
                                        <p:attrNameLst>
                                          <p:attrName>ppt_x</p:attrName>
                                        </p:attrNameLst>
                                      </p:cBhvr>
                                      <p:tavLst>
                                        <p:tav tm="0">
                                          <p:val>
                                            <p:strVal val="#ppt_x"/>
                                          </p:val>
                                        </p:tav>
                                        <p:tav tm="100000">
                                          <p:val>
                                            <p:strVal val="#ppt_x"/>
                                          </p:val>
                                        </p:tav>
                                      </p:tavLst>
                                    </p:anim>
                                    <p:anim calcmode="lin" valueType="num">
                                      <p:cBhvr additive="base">
                                        <p:cTn id="12" dur="4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xit" presetSubtype="1" accel="50000" fill="hold" nodeType="clickEffect">
                                  <p:stCondLst>
                                    <p:cond delay="0"/>
                                  </p:stCondLst>
                                  <p:childTnLst>
                                    <p:anim calcmode="lin" valueType="num">
                                      <p:cBhvr additive="base">
                                        <p:cTn id="16" dur="400"/>
                                        <p:tgtEl>
                                          <p:spTgt spid="12"/>
                                        </p:tgtEl>
                                        <p:attrNameLst>
                                          <p:attrName>ppt_x</p:attrName>
                                        </p:attrNameLst>
                                      </p:cBhvr>
                                      <p:tavLst>
                                        <p:tav tm="0">
                                          <p:val>
                                            <p:strVal val="ppt_x"/>
                                          </p:val>
                                        </p:tav>
                                        <p:tav tm="100000">
                                          <p:val>
                                            <p:strVal val="ppt_x"/>
                                          </p:val>
                                        </p:tav>
                                      </p:tavLst>
                                    </p:anim>
                                    <p:anim calcmode="lin" valueType="num">
                                      <p:cBhvr additive="base">
                                        <p:cTn id="17" dur="400"/>
                                        <p:tgtEl>
                                          <p:spTgt spid="12"/>
                                        </p:tgtEl>
                                        <p:attrNameLst>
                                          <p:attrName>ppt_y</p:attrName>
                                        </p:attrNameLst>
                                      </p:cBhvr>
                                      <p:tavLst>
                                        <p:tav tm="0">
                                          <p:val>
                                            <p:strVal val="ppt_y"/>
                                          </p:val>
                                        </p:tav>
                                        <p:tav tm="100000">
                                          <p:val>
                                            <p:strVal val="0-ppt_h/2"/>
                                          </p:val>
                                        </p:tav>
                                      </p:tavLst>
                                    </p:anim>
                                    <p:set>
                                      <p:cBhvr>
                                        <p:cTn id="18" dur="1" fill="hold">
                                          <p:stCondLst>
                                            <p:cond delay="399"/>
                                          </p:stCondLst>
                                        </p:cTn>
                                        <p:tgtEl>
                                          <p:spTgt spid="12"/>
                                        </p:tgtEl>
                                        <p:attrNameLst>
                                          <p:attrName>style.visibility</p:attrName>
                                        </p:attrNameLst>
                                      </p:cBhvr>
                                      <p:to>
                                        <p:strVal val="hidden"/>
                                      </p:to>
                                    </p:set>
                                  </p:childTnLst>
                                </p:cTn>
                              </p:par>
                              <p:par>
                                <p:cTn id="19" presetID="2" presetClass="exit" presetSubtype="1" accel="50000" fill="hold" nodeType="withEffect">
                                  <p:stCondLst>
                                    <p:cond delay="100"/>
                                  </p:stCondLst>
                                  <p:childTnLst>
                                    <p:anim calcmode="lin" valueType="num">
                                      <p:cBhvr additive="base">
                                        <p:cTn id="20" dur="400"/>
                                        <p:tgtEl>
                                          <p:spTgt spid="11"/>
                                        </p:tgtEl>
                                        <p:attrNameLst>
                                          <p:attrName>ppt_x</p:attrName>
                                        </p:attrNameLst>
                                      </p:cBhvr>
                                      <p:tavLst>
                                        <p:tav tm="0">
                                          <p:val>
                                            <p:strVal val="ppt_x"/>
                                          </p:val>
                                        </p:tav>
                                        <p:tav tm="100000">
                                          <p:val>
                                            <p:strVal val="ppt_x"/>
                                          </p:val>
                                        </p:tav>
                                      </p:tavLst>
                                    </p:anim>
                                    <p:anim calcmode="lin" valueType="num">
                                      <p:cBhvr additive="base">
                                        <p:cTn id="21" dur="400"/>
                                        <p:tgtEl>
                                          <p:spTgt spid="11"/>
                                        </p:tgtEl>
                                        <p:attrNameLst>
                                          <p:attrName>ppt_y</p:attrName>
                                        </p:attrNameLst>
                                      </p:cBhvr>
                                      <p:tavLst>
                                        <p:tav tm="0">
                                          <p:val>
                                            <p:strVal val="ppt_y"/>
                                          </p:val>
                                        </p:tav>
                                        <p:tav tm="100000">
                                          <p:val>
                                            <p:strVal val="0-ppt_h/2"/>
                                          </p:val>
                                        </p:tav>
                                      </p:tavLst>
                                    </p:anim>
                                    <p:set>
                                      <p:cBhvr>
                                        <p:cTn id="22" dur="1" fill="hold">
                                          <p:stCondLst>
                                            <p:cond delay="399"/>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p:cNvGrpSpPr/>
          <p:nvPr/>
        </p:nvGrpSpPr>
        <p:grpSpPr>
          <a:xfrm>
            <a:off x="1155405" y="1830933"/>
            <a:ext cx="6765636" cy="2929449"/>
            <a:chOff x="1153673" y="959570"/>
            <a:chExt cx="6765636" cy="1247023"/>
          </a:xfrm>
        </p:grpSpPr>
        <p:sp>
          <p:nvSpPr>
            <p:cNvPr id="13" name="Rectangle 12"/>
            <p:cNvSpPr/>
            <p:nvPr/>
          </p:nvSpPr>
          <p:spPr>
            <a:xfrm>
              <a:off x="1153673" y="959570"/>
              <a:ext cx="6765636" cy="1247023"/>
            </a:xfrm>
            <a:prstGeom prst="rect">
              <a:avLst/>
            </a:prstGeom>
            <a:solidFill>
              <a:schemeClr val="bg1"/>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14" name="TextBox 13"/>
            <p:cNvSpPr txBox="1"/>
            <p:nvPr/>
          </p:nvSpPr>
          <p:spPr>
            <a:xfrm>
              <a:off x="1303212" y="1129491"/>
              <a:ext cx="6455620" cy="895439"/>
            </a:xfrm>
            <a:prstGeom prst="rect">
              <a:avLst/>
            </a:prstGeom>
            <a:noFill/>
          </p:spPr>
          <p:txBody>
            <a:bodyPr wrap="square" rtlCol="0" anchor="ctr">
              <a:spAutoFit/>
            </a:bodyPr>
            <a:lstStyle/>
            <a:p>
              <a:pPr algn="ctr"/>
              <a:r>
                <a:rPr lang="en-US" sz="2200" dirty="0">
                  <a:latin typeface="Roboto Condensed Regular"/>
                  <a:cs typeface="Roboto Condensed Regular"/>
                </a:rPr>
                <a:t>Based on the results, the </a:t>
              </a:r>
              <a:r>
                <a:rPr lang="en-US" sz="2200" b="1" dirty="0">
                  <a:solidFill>
                    <a:srgbClr val="F76601"/>
                  </a:solidFill>
                  <a:latin typeface="Roboto Condensed Regular"/>
                  <a:cs typeface="Roboto Condensed Regular"/>
                </a:rPr>
                <a:t>Random Forest algorithm</a:t>
              </a:r>
              <a:r>
                <a:rPr lang="en-US" sz="2200" dirty="0">
                  <a:latin typeface="Roboto Condensed Regular"/>
                  <a:cs typeface="Roboto Condensed Regular"/>
                </a:rPr>
                <a:t> presents the </a:t>
              </a:r>
              <a:r>
                <a:rPr lang="en-US" sz="2200" b="1" dirty="0">
                  <a:solidFill>
                    <a:srgbClr val="F76601"/>
                  </a:solidFill>
                  <a:latin typeface="Roboto Condensed Regular"/>
                  <a:cs typeface="Roboto Condensed Regular"/>
                </a:rPr>
                <a:t>best</a:t>
              </a:r>
              <a:r>
                <a:rPr lang="en-US" sz="2200" dirty="0">
                  <a:latin typeface="Roboto Condensed Regular"/>
                  <a:cs typeface="Roboto Condensed Regular"/>
                </a:rPr>
                <a:t> performance. However, there is still an </a:t>
              </a:r>
              <a:r>
                <a:rPr lang="en-US" sz="2200" b="1" dirty="0">
                  <a:solidFill>
                    <a:srgbClr val="F76601"/>
                  </a:solidFill>
                  <a:latin typeface="Roboto Condensed Regular"/>
                  <a:cs typeface="Roboto Condensed Regular"/>
                </a:rPr>
                <a:t>issue</a:t>
              </a:r>
              <a:r>
                <a:rPr lang="en-US" sz="2200" dirty="0">
                  <a:latin typeface="Roboto Condensed Regular"/>
                  <a:cs typeface="Roboto Condensed Regular"/>
                </a:rPr>
                <a:t> of having a </a:t>
              </a:r>
              <a:r>
                <a:rPr lang="en-US" sz="2200" b="1" dirty="0">
                  <a:solidFill>
                    <a:srgbClr val="F76601"/>
                  </a:solidFill>
                  <a:latin typeface="Roboto Condensed Regular"/>
                  <a:cs typeface="Roboto Condensed Regular"/>
                </a:rPr>
                <a:t>small dataset</a:t>
              </a:r>
              <a:r>
                <a:rPr lang="en-US" sz="2200" dirty="0">
                  <a:latin typeface="Roboto Condensed Regular"/>
                  <a:cs typeface="Roboto Condensed Regular"/>
                </a:rPr>
                <a:t>. This is attributed to the Filipinos </a:t>
              </a:r>
              <a:r>
                <a:rPr lang="en-US" sz="2200" b="1" dirty="0">
                  <a:solidFill>
                    <a:srgbClr val="F76601"/>
                  </a:solidFill>
                  <a:latin typeface="Roboto Condensed Regular"/>
                  <a:cs typeface="Roboto Condensed Regular"/>
                </a:rPr>
                <a:t>improper use of hashtags</a:t>
              </a:r>
              <a:r>
                <a:rPr lang="en-US" sz="2200" dirty="0">
                  <a:latin typeface="Roboto Condensed Regular"/>
                  <a:cs typeface="Roboto Condensed Regular"/>
                </a:rPr>
                <a:t>. We have collected more garbage data than the relevant ones. It is important to </a:t>
              </a:r>
              <a:r>
                <a:rPr lang="en-US" sz="2200" b="1" dirty="0">
                  <a:solidFill>
                    <a:srgbClr val="F76601"/>
                  </a:solidFill>
                  <a:latin typeface="Roboto Condensed Regular"/>
                  <a:cs typeface="Roboto Condensed Regular"/>
                </a:rPr>
                <a:t>increase the instances</a:t>
              </a:r>
              <a:r>
                <a:rPr lang="en-US" sz="2200" dirty="0">
                  <a:latin typeface="Roboto Condensed Regular"/>
                  <a:cs typeface="Roboto Condensed Regular"/>
                </a:rPr>
                <a:t> in the corpus so that there will be </a:t>
              </a:r>
              <a:r>
                <a:rPr lang="en-US" sz="2200" b="1" dirty="0">
                  <a:solidFill>
                    <a:srgbClr val="F76601"/>
                  </a:solidFill>
                  <a:latin typeface="Roboto Condensed Regular"/>
                  <a:cs typeface="Roboto Condensed Regular"/>
                </a:rPr>
                <a:t>better results</a:t>
              </a:r>
              <a:r>
                <a:rPr lang="en-US" sz="2200" dirty="0">
                  <a:latin typeface="Roboto Condensed Regular"/>
                  <a:cs typeface="Roboto Condensed Regular"/>
                </a:rPr>
                <a:t> for future testing. </a:t>
              </a:r>
              <a:endParaRPr lang="en-PH" sz="2200" dirty="0">
                <a:latin typeface="Roboto Condensed Regular"/>
                <a:cs typeface="Roboto Condensed Regular"/>
              </a:endParaRPr>
            </a:p>
          </p:txBody>
        </p:sp>
      </p:grpSp>
      <p:grpSp>
        <p:nvGrpSpPr>
          <p:cNvPr id="12" name="Group 11"/>
          <p:cNvGrpSpPr/>
          <p:nvPr/>
        </p:nvGrpSpPr>
        <p:grpSpPr>
          <a:xfrm>
            <a:off x="1153673" y="1171231"/>
            <a:ext cx="6765636" cy="536524"/>
            <a:chOff x="1153673" y="959571"/>
            <a:chExt cx="6765636" cy="536524"/>
          </a:xfrm>
        </p:grpSpPr>
        <p:sp>
          <p:nvSpPr>
            <p:cNvPr id="7" name="Rectangle 6"/>
            <p:cNvSpPr/>
            <p:nvPr/>
          </p:nvSpPr>
          <p:spPr>
            <a:xfrm>
              <a:off x="1153673" y="959571"/>
              <a:ext cx="6765636" cy="536524"/>
            </a:xfrm>
            <a:prstGeom prst="rect">
              <a:avLst/>
            </a:prstGeom>
            <a:solidFill>
              <a:schemeClr val="tx1">
                <a:lumMod val="75000"/>
                <a:lumOff val="25000"/>
              </a:schemeClr>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9" name="TextBox 8"/>
            <p:cNvSpPr txBox="1"/>
            <p:nvPr/>
          </p:nvSpPr>
          <p:spPr>
            <a:xfrm>
              <a:off x="1304944" y="988172"/>
              <a:ext cx="6455620" cy="430887"/>
            </a:xfrm>
            <a:prstGeom prst="rect">
              <a:avLst/>
            </a:prstGeom>
            <a:noFill/>
          </p:spPr>
          <p:txBody>
            <a:bodyPr wrap="square" rtlCol="0">
              <a:spAutoFit/>
            </a:bodyPr>
            <a:lstStyle/>
            <a:p>
              <a:pPr algn="ctr"/>
              <a:r>
                <a:rPr lang="en-PH" sz="2200" b="1" dirty="0" smtClean="0">
                  <a:solidFill>
                    <a:schemeClr val="bg1"/>
                  </a:solidFill>
                  <a:latin typeface="Roboto Condensed"/>
                </a:rPr>
                <a:t>DISCUSSION OF THE RESEARCH</a:t>
              </a:r>
              <a:endParaRPr lang="en-PH" sz="2200" b="1" dirty="0">
                <a:solidFill>
                  <a:schemeClr val="bg1"/>
                </a:solidFill>
                <a:latin typeface="Roboto Condensed"/>
              </a:endParaRPr>
            </a:p>
          </p:txBody>
        </p:sp>
      </p:grpSp>
      <p:sp>
        <p:nvSpPr>
          <p:cNvPr id="4" name="Rectangle 3"/>
          <p:cNvSpPr/>
          <p:nvPr/>
        </p:nvSpPr>
        <p:spPr>
          <a:xfrm>
            <a:off x="0" y="-9051"/>
            <a:ext cx="9220200" cy="798198"/>
          </a:xfrm>
          <a:prstGeom prst="rect">
            <a:avLst/>
          </a:prstGeom>
          <a:solidFill>
            <a:srgbClr val="F7660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5" name="TextBox 4"/>
          <p:cNvSpPr txBox="1"/>
          <p:nvPr/>
        </p:nvSpPr>
        <p:spPr>
          <a:xfrm>
            <a:off x="160447" y="144623"/>
            <a:ext cx="4848803" cy="502702"/>
          </a:xfrm>
          <a:prstGeom prst="rect">
            <a:avLst/>
          </a:prstGeom>
          <a:noFill/>
        </p:spPr>
        <p:txBody>
          <a:bodyPr wrap="none" rtlCol="0">
            <a:spAutoFit/>
          </a:bodyPr>
          <a:lstStyle/>
          <a:p>
            <a:pPr>
              <a:lnSpc>
                <a:spcPct val="80000"/>
              </a:lnSpc>
            </a:pPr>
            <a:r>
              <a:rPr lang="en-PH" sz="3200" b="1" dirty="0" smtClean="0">
                <a:solidFill>
                  <a:schemeClr val="bg1"/>
                </a:solidFill>
                <a:effectLst>
                  <a:outerShdw blurRad="50800" dist="38100" dir="5400000" algn="t" rotWithShape="0">
                    <a:prstClr val="black">
                      <a:alpha val="40000"/>
                    </a:prstClr>
                  </a:outerShdw>
                </a:effectLst>
                <a:latin typeface="Roboto Condensed Bold"/>
                <a:cs typeface="Roboto Condensed Bold"/>
              </a:rPr>
              <a:t>Discussion and Future Works</a:t>
            </a:r>
            <a:endParaRPr lang="en-PH" sz="3200" b="1" dirty="0">
              <a:solidFill>
                <a:schemeClr val="bg1"/>
              </a:solidFill>
              <a:effectLst>
                <a:outerShdw blurRad="50800" dist="38100" dir="5400000" algn="t" rotWithShape="0">
                  <a:prstClr val="black">
                    <a:alpha val="40000"/>
                  </a:prstClr>
                </a:outerShdw>
              </a:effectLst>
              <a:latin typeface="Roboto Condensed Bold"/>
              <a:cs typeface="Roboto Condensed Bold"/>
            </a:endParaRPr>
          </a:p>
        </p:txBody>
      </p:sp>
      <p:sp>
        <p:nvSpPr>
          <p:cNvPr id="10" name="Oval 9"/>
          <p:cNvSpPr/>
          <p:nvPr/>
        </p:nvSpPr>
        <p:spPr>
          <a:xfrm>
            <a:off x="8241068" y="485244"/>
            <a:ext cx="614296" cy="614296"/>
          </a:xfrm>
          <a:prstGeom prst="ellipse">
            <a:avLst/>
          </a:prstGeom>
          <a:solidFill>
            <a:schemeClr val="tx1">
              <a:lumMod val="75000"/>
              <a:lumOff val="25000"/>
            </a:schemeClr>
          </a:solidFill>
          <a:ln>
            <a:noFill/>
          </a:ln>
          <a:effectLst>
            <a:outerShdw blurRad="152400" dist="38100" dir="5400000" sx="97000" sy="97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2000" b="1" dirty="0" smtClean="0">
                <a:solidFill>
                  <a:schemeClr val="bg1"/>
                </a:solidFill>
                <a:latin typeface="Roboto Condensed Regular"/>
                <a:cs typeface="Roboto Condensed Regular"/>
              </a:rPr>
              <a:t>5</a:t>
            </a:r>
            <a:endParaRPr lang="en-PH" sz="2000" b="1" dirty="0">
              <a:solidFill>
                <a:schemeClr val="bg1"/>
              </a:solidFill>
              <a:latin typeface="Roboto Condensed Regular"/>
              <a:cs typeface="Roboto Condensed Regular"/>
            </a:endParaRPr>
          </a:p>
        </p:txBody>
      </p:sp>
    </p:spTree>
    <p:custDataLst>
      <p:tags r:id="rId1"/>
    </p:custDataLst>
    <p:extLst>
      <p:ext uri="{BB962C8B-B14F-4D97-AF65-F5344CB8AC3E}">
        <p14:creationId xmlns:p14="http://schemas.microsoft.com/office/powerpoint/2010/main" val="3382239863"/>
      </p:ext>
    </p:extLst>
  </p:cSld>
  <p:clrMapOvr>
    <a:masterClrMapping/>
  </p:clrMapOvr>
  <mc:AlternateContent xmlns:mc="http://schemas.openxmlformats.org/markup-compatibility/2006" xmlns:p14="http://schemas.microsoft.com/office/powerpoint/2010/main">
    <mc:Choice Requires="p14">
      <p:transition spd="med" p14:dur="600">
        <p:push dir="u"/>
      </p:transition>
    </mc:Choice>
    <mc:Fallback xmlns="">
      <p:transition xmlns:p14="http://schemas.microsoft.com/office/powerpoint/2010/main" spd="med">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400" fill="hold"/>
                                        <p:tgtEl>
                                          <p:spTgt spid="12"/>
                                        </p:tgtEl>
                                        <p:attrNameLst>
                                          <p:attrName>ppt_x</p:attrName>
                                        </p:attrNameLst>
                                      </p:cBhvr>
                                      <p:tavLst>
                                        <p:tav tm="0">
                                          <p:val>
                                            <p:strVal val="#ppt_x"/>
                                          </p:val>
                                        </p:tav>
                                        <p:tav tm="100000">
                                          <p:val>
                                            <p:strVal val="#ppt_x"/>
                                          </p:val>
                                        </p:tav>
                                      </p:tavLst>
                                    </p:anim>
                                    <p:anim calcmode="lin" valueType="num">
                                      <p:cBhvr additive="base">
                                        <p:cTn id="8" dur="40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4" decel="50000" fill="hold" nodeType="withEffect">
                                  <p:stCondLst>
                                    <p:cond delay="10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400" fill="hold"/>
                                        <p:tgtEl>
                                          <p:spTgt spid="11"/>
                                        </p:tgtEl>
                                        <p:attrNameLst>
                                          <p:attrName>ppt_x</p:attrName>
                                        </p:attrNameLst>
                                      </p:cBhvr>
                                      <p:tavLst>
                                        <p:tav tm="0">
                                          <p:val>
                                            <p:strVal val="#ppt_x"/>
                                          </p:val>
                                        </p:tav>
                                        <p:tav tm="100000">
                                          <p:val>
                                            <p:strVal val="#ppt_x"/>
                                          </p:val>
                                        </p:tav>
                                      </p:tavLst>
                                    </p:anim>
                                    <p:anim calcmode="lin" valueType="num">
                                      <p:cBhvr additive="base">
                                        <p:cTn id="12" dur="4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xit" presetSubtype="1" accel="50000" fill="hold" nodeType="clickEffect">
                                  <p:stCondLst>
                                    <p:cond delay="0"/>
                                  </p:stCondLst>
                                  <p:childTnLst>
                                    <p:anim calcmode="lin" valueType="num">
                                      <p:cBhvr additive="base">
                                        <p:cTn id="16" dur="400"/>
                                        <p:tgtEl>
                                          <p:spTgt spid="12"/>
                                        </p:tgtEl>
                                        <p:attrNameLst>
                                          <p:attrName>ppt_x</p:attrName>
                                        </p:attrNameLst>
                                      </p:cBhvr>
                                      <p:tavLst>
                                        <p:tav tm="0">
                                          <p:val>
                                            <p:strVal val="ppt_x"/>
                                          </p:val>
                                        </p:tav>
                                        <p:tav tm="100000">
                                          <p:val>
                                            <p:strVal val="ppt_x"/>
                                          </p:val>
                                        </p:tav>
                                      </p:tavLst>
                                    </p:anim>
                                    <p:anim calcmode="lin" valueType="num">
                                      <p:cBhvr additive="base">
                                        <p:cTn id="17" dur="400"/>
                                        <p:tgtEl>
                                          <p:spTgt spid="12"/>
                                        </p:tgtEl>
                                        <p:attrNameLst>
                                          <p:attrName>ppt_y</p:attrName>
                                        </p:attrNameLst>
                                      </p:cBhvr>
                                      <p:tavLst>
                                        <p:tav tm="0">
                                          <p:val>
                                            <p:strVal val="ppt_y"/>
                                          </p:val>
                                        </p:tav>
                                        <p:tav tm="100000">
                                          <p:val>
                                            <p:strVal val="0-ppt_h/2"/>
                                          </p:val>
                                        </p:tav>
                                      </p:tavLst>
                                    </p:anim>
                                    <p:set>
                                      <p:cBhvr>
                                        <p:cTn id="18" dur="1" fill="hold">
                                          <p:stCondLst>
                                            <p:cond delay="399"/>
                                          </p:stCondLst>
                                        </p:cTn>
                                        <p:tgtEl>
                                          <p:spTgt spid="12"/>
                                        </p:tgtEl>
                                        <p:attrNameLst>
                                          <p:attrName>style.visibility</p:attrName>
                                        </p:attrNameLst>
                                      </p:cBhvr>
                                      <p:to>
                                        <p:strVal val="hidden"/>
                                      </p:to>
                                    </p:set>
                                  </p:childTnLst>
                                </p:cTn>
                              </p:par>
                              <p:par>
                                <p:cTn id="19" presetID="2" presetClass="exit" presetSubtype="1" accel="50000" fill="hold" nodeType="withEffect">
                                  <p:stCondLst>
                                    <p:cond delay="100"/>
                                  </p:stCondLst>
                                  <p:childTnLst>
                                    <p:anim calcmode="lin" valueType="num">
                                      <p:cBhvr additive="base">
                                        <p:cTn id="20" dur="400"/>
                                        <p:tgtEl>
                                          <p:spTgt spid="11"/>
                                        </p:tgtEl>
                                        <p:attrNameLst>
                                          <p:attrName>ppt_x</p:attrName>
                                        </p:attrNameLst>
                                      </p:cBhvr>
                                      <p:tavLst>
                                        <p:tav tm="0">
                                          <p:val>
                                            <p:strVal val="ppt_x"/>
                                          </p:val>
                                        </p:tav>
                                        <p:tav tm="100000">
                                          <p:val>
                                            <p:strVal val="ppt_x"/>
                                          </p:val>
                                        </p:tav>
                                      </p:tavLst>
                                    </p:anim>
                                    <p:anim calcmode="lin" valueType="num">
                                      <p:cBhvr additive="base">
                                        <p:cTn id="21" dur="400"/>
                                        <p:tgtEl>
                                          <p:spTgt spid="11"/>
                                        </p:tgtEl>
                                        <p:attrNameLst>
                                          <p:attrName>ppt_y</p:attrName>
                                        </p:attrNameLst>
                                      </p:cBhvr>
                                      <p:tavLst>
                                        <p:tav tm="0">
                                          <p:val>
                                            <p:strVal val="ppt_y"/>
                                          </p:val>
                                        </p:tav>
                                        <p:tav tm="100000">
                                          <p:val>
                                            <p:strVal val="0-ppt_h/2"/>
                                          </p:val>
                                        </p:tav>
                                      </p:tavLst>
                                    </p:anim>
                                    <p:set>
                                      <p:cBhvr>
                                        <p:cTn id="22" dur="1" fill="hold">
                                          <p:stCondLst>
                                            <p:cond delay="399"/>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2399FE"/>
        </a:solidFill>
        <a:effectLst/>
      </p:bgPr>
    </p:bg>
    <p:spTree>
      <p:nvGrpSpPr>
        <p:cNvPr id="1" name=""/>
        <p:cNvGrpSpPr/>
        <p:nvPr/>
      </p:nvGrpSpPr>
      <p:grpSpPr>
        <a:xfrm>
          <a:off x="0" y="0"/>
          <a:ext cx="0" cy="0"/>
          <a:chOff x="0" y="0"/>
          <a:chExt cx="0" cy="0"/>
        </a:xfrm>
      </p:grpSpPr>
      <p:sp>
        <p:nvSpPr>
          <p:cNvPr id="2" name="TextBox 1"/>
          <p:cNvSpPr txBox="1"/>
          <p:nvPr/>
        </p:nvSpPr>
        <p:spPr>
          <a:xfrm>
            <a:off x="599774" y="1638172"/>
            <a:ext cx="7924049" cy="1659942"/>
          </a:xfrm>
          <a:prstGeom prst="rect">
            <a:avLst/>
          </a:prstGeom>
          <a:noFill/>
        </p:spPr>
        <p:txBody>
          <a:bodyPr wrap="square" rtlCol="0">
            <a:spAutoFit/>
          </a:bodyPr>
          <a:lstStyle/>
          <a:p>
            <a:pPr algn="ctr">
              <a:lnSpc>
                <a:spcPct val="80000"/>
              </a:lnSpc>
            </a:pPr>
            <a:r>
              <a:rPr lang="en-US" sz="4400" dirty="0" smtClean="0">
                <a:solidFill>
                  <a:srgbClr val="FFFFFF"/>
                </a:solidFill>
                <a:effectLst>
                  <a:outerShdw blurRad="50800" dist="38100" dir="5400000" algn="t" rotWithShape="0">
                    <a:prstClr val="black">
                      <a:alpha val="40000"/>
                    </a:prstClr>
                  </a:outerShdw>
                </a:effectLst>
                <a:latin typeface="Roboto Condensed Regular"/>
                <a:cs typeface="Roboto Condensed Regular"/>
              </a:rPr>
              <a:t>Overview of the Current State of</a:t>
            </a:r>
          </a:p>
          <a:p>
            <a:pPr algn="ctr">
              <a:lnSpc>
                <a:spcPct val="80000"/>
              </a:lnSpc>
            </a:pPr>
            <a:r>
              <a:rPr lang="en-US" sz="8000" b="1" dirty="0" smtClean="0">
                <a:solidFill>
                  <a:srgbClr val="FFFFFF"/>
                </a:solidFill>
                <a:effectLst>
                  <a:outerShdw blurRad="50800" dist="38100" dir="5400000" algn="t" rotWithShape="0">
                    <a:prstClr val="black">
                      <a:alpha val="40000"/>
                    </a:prstClr>
                  </a:outerShdw>
                </a:effectLst>
                <a:latin typeface="Roboto Condensed Regular"/>
                <a:cs typeface="Roboto Condensed Regular"/>
              </a:rPr>
              <a:t>TECHNOLOGY</a:t>
            </a:r>
            <a:endParaRPr lang="en-US" sz="8000" dirty="0">
              <a:solidFill>
                <a:srgbClr val="FFFFFF"/>
              </a:solidFill>
              <a:latin typeface="Roboto Condensed Regular"/>
              <a:ea typeface="Roboto Condensed Bold" pitchFamily="2" charset="0"/>
              <a:cs typeface="Roboto Condensed Regular"/>
            </a:endParaRPr>
          </a:p>
        </p:txBody>
      </p:sp>
    </p:spTree>
    <p:custDataLst>
      <p:tags r:id="rId1"/>
    </p:custDataLst>
    <p:extLst>
      <p:ext uri="{BB962C8B-B14F-4D97-AF65-F5344CB8AC3E}">
        <p14:creationId xmlns:p14="http://schemas.microsoft.com/office/powerpoint/2010/main" val="4071367659"/>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3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300"/>
                                        <p:tgtEl>
                                          <p:spTgt spid="2"/>
                                        </p:tgtEl>
                                      </p:cBhvr>
                                    </p:animEffect>
                                    <p:set>
                                      <p:cBhvr>
                                        <p:cTn id="12" dur="1" fill="hold">
                                          <p:stCondLst>
                                            <p:cond delay="2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p:cNvGrpSpPr/>
          <p:nvPr/>
        </p:nvGrpSpPr>
        <p:grpSpPr>
          <a:xfrm>
            <a:off x="1153673" y="1202980"/>
            <a:ext cx="6765636" cy="536524"/>
            <a:chOff x="1153673" y="959571"/>
            <a:chExt cx="6765636" cy="536524"/>
          </a:xfrm>
        </p:grpSpPr>
        <p:sp>
          <p:nvSpPr>
            <p:cNvPr id="7" name="Rectangle 6"/>
            <p:cNvSpPr/>
            <p:nvPr/>
          </p:nvSpPr>
          <p:spPr>
            <a:xfrm>
              <a:off x="1153673" y="959571"/>
              <a:ext cx="6765636" cy="536524"/>
            </a:xfrm>
            <a:prstGeom prst="rect">
              <a:avLst/>
            </a:prstGeom>
            <a:solidFill>
              <a:schemeClr val="tx1">
                <a:lumMod val="75000"/>
                <a:lumOff val="25000"/>
              </a:schemeClr>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9" name="TextBox 8"/>
            <p:cNvSpPr txBox="1"/>
            <p:nvPr/>
          </p:nvSpPr>
          <p:spPr>
            <a:xfrm>
              <a:off x="1304944" y="988172"/>
              <a:ext cx="6455620" cy="430887"/>
            </a:xfrm>
            <a:prstGeom prst="rect">
              <a:avLst/>
            </a:prstGeom>
            <a:noFill/>
          </p:spPr>
          <p:txBody>
            <a:bodyPr wrap="square" rtlCol="0">
              <a:spAutoFit/>
            </a:bodyPr>
            <a:lstStyle/>
            <a:p>
              <a:pPr algn="ctr"/>
              <a:r>
                <a:rPr lang="en-PH" sz="2200" b="1" dirty="0" smtClean="0">
                  <a:solidFill>
                    <a:schemeClr val="bg1"/>
                  </a:solidFill>
                  <a:latin typeface="Roboto Condensed"/>
                </a:rPr>
                <a:t>FUTURE WORKS FOR THE RESEARCH</a:t>
              </a:r>
              <a:endParaRPr lang="en-PH" sz="2200" b="1" dirty="0">
                <a:solidFill>
                  <a:schemeClr val="bg1"/>
                </a:solidFill>
                <a:latin typeface="Roboto Condensed"/>
              </a:endParaRPr>
            </a:p>
          </p:txBody>
        </p:sp>
      </p:grpSp>
      <p:sp>
        <p:nvSpPr>
          <p:cNvPr id="4" name="Rectangle 3"/>
          <p:cNvSpPr/>
          <p:nvPr/>
        </p:nvSpPr>
        <p:spPr>
          <a:xfrm>
            <a:off x="0" y="-9051"/>
            <a:ext cx="9220200" cy="798198"/>
          </a:xfrm>
          <a:prstGeom prst="rect">
            <a:avLst/>
          </a:prstGeom>
          <a:solidFill>
            <a:srgbClr val="F7660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5" name="TextBox 4"/>
          <p:cNvSpPr txBox="1"/>
          <p:nvPr/>
        </p:nvSpPr>
        <p:spPr>
          <a:xfrm>
            <a:off x="160447" y="144623"/>
            <a:ext cx="4848803" cy="502702"/>
          </a:xfrm>
          <a:prstGeom prst="rect">
            <a:avLst/>
          </a:prstGeom>
          <a:noFill/>
        </p:spPr>
        <p:txBody>
          <a:bodyPr wrap="none" rtlCol="0">
            <a:spAutoFit/>
          </a:bodyPr>
          <a:lstStyle/>
          <a:p>
            <a:pPr>
              <a:lnSpc>
                <a:spcPct val="80000"/>
              </a:lnSpc>
            </a:pPr>
            <a:r>
              <a:rPr lang="en-PH" sz="3200" b="1" dirty="0" smtClean="0">
                <a:solidFill>
                  <a:schemeClr val="bg1"/>
                </a:solidFill>
                <a:effectLst>
                  <a:outerShdw blurRad="50800" dist="38100" dir="5400000" algn="t" rotWithShape="0">
                    <a:prstClr val="black">
                      <a:alpha val="40000"/>
                    </a:prstClr>
                  </a:outerShdw>
                </a:effectLst>
                <a:latin typeface="Roboto Condensed Bold"/>
                <a:cs typeface="Roboto Condensed Bold"/>
              </a:rPr>
              <a:t>Discussion and Future Works</a:t>
            </a:r>
            <a:endParaRPr lang="en-PH" sz="3200" b="1" dirty="0">
              <a:solidFill>
                <a:schemeClr val="bg1"/>
              </a:solidFill>
              <a:effectLst>
                <a:outerShdw blurRad="50800" dist="38100" dir="5400000" algn="t" rotWithShape="0">
                  <a:prstClr val="black">
                    <a:alpha val="40000"/>
                  </a:prstClr>
                </a:outerShdw>
              </a:effectLst>
              <a:latin typeface="Roboto Condensed Bold"/>
              <a:cs typeface="Roboto Condensed Bold"/>
            </a:endParaRPr>
          </a:p>
        </p:txBody>
      </p:sp>
      <p:sp>
        <p:nvSpPr>
          <p:cNvPr id="10" name="Oval 9"/>
          <p:cNvSpPr/>
          <p:nvPr/>
        </p:nvSpPr>
        <p:spPr>
          <a:xfrm>
            <a:off x="8241068" y="485244"/>
            <a:ext cx="614296" cy="614296"/>
          </a:xfrm>
          <a:prstGeom prst="ellipse">
            <a:avLst/>
          </a:prstGeom>
          <a:solidFill>
            <a:schemeClr val="tx1">
              <a:lumMod val="75000"/>
              <a:lumOff val="25000"/>
            </a:schemeClr>
          </a:solidFill>
          <a:ln>
            <a:noFill/>
          </a:ln>
          <a:effectLst>
            <a:outerShdw blurRad="152400" dist="38100" dir="5400000" sx="97000" sy="97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2000" b="1" dirty="0" smtClean="0">
                <a:solidFill>
                  <a:schemeClr val="bg1"/>
                </a:solidFill>
                <a:latin typeface="Roboto Condensed Regular"/>
                <a:cs typeface="Roboto Condensed Regular"/>
              </a:rPr>
              <a:t>5</a:t>
            </a:r>
            <a:endParaRPr lang="en-PH" sz="2000" b="1" dirty="0">
              <a:solidFill>
                <a:schemeClr val="bg1"/>
              </a:solidFill>
              <a:latin typeface="Roboto Condensed Regular"/>
              <a:cs typeface="Roboto Condensed Regular"/>
            </a:endParaRPr>
          </a:p>
        </p:txBody>
      </p:sp>
      <p:grpSp>
        <p:nvGrpSpPr>
          <p:cNvPr id="11" name="Group 10"/>
          <p:cNvGrpSpPr/>
          <p:nvPr/>
        </p:nvGrpSpPr>
        <p:grpSpPr>
          <a:xfrm>
            <a:off x="1155405" y="1892113"/>
            <a:ext cx="6765636" cy="2743383"/>
            <a:chOff x="1153673" y="959570"/>
            <a:chExt cx="6765636" cy="1247023"/>
          </a:xfrm>
        </p:grpSpPr>
        <p:sp>
          <p:nvSpPr>
            <p:cNvPr id="13" name="Rectangle 12"/>
            <p:cNvSpPr/>
            <p:nvPr/>
          </p:nvSpPr>
          <p:spPr>
            <a:xfrm>
              <a:off x="1153673" y="959570"/>
              <a:ext cx="6765636" cy="1247023"/>
            </a:xfrm>
            <a:prstGeom prst="rect">
              <a:avLst/>
            </a:prstGeom>
            <a:solidFill>
              <a:schemeClr val="bg1"/>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14" name="TextBox 13"/>
            <p:cNvSpPr txBox="1"/>
            <p:nvPr/>
          </p:nvSpPr>
          <p:spPr>
            <a:xfrm>
              <a:off x="1461957" y="1101282"/>
              <a:ext cx="6125538" cy="936472"/>
            </a:xfrm>
            <a:prstGeom prst="rect">
              <a:avLst/>
            </a:prstGeom>
            <a:noFill/>
          </p:spPr>
          <p:txBody>
            <a:bodyPr wrap="square" rtlCol="0" anchor="ctr">
              <a:spAutoFit/>
            </a:bodyPr>
            <a:lstStyle/>
            <a:p>
              <a:pPr algn="ctr"/>
              <a:r>
                <a:rPr lang="en-US" sz="2400" dirty="0">
                  <a:latin typeface="Roboto Condensed Regular"/>
                  <a:cs typeface="Roboto Condensed Regular"/>
                </a:rPr>
                <a:t>We recommend to </a:t>
              </a:r>
              <a:r>
                <a:rPr lang="en-US" sz="2400" b="1" dirty="0">
                  <a:solidFill>
                    <a:srgbClr val="F76601"/>
                  </a:solidFill>
                  <a:latin typeface="Roboto Condensed Regular"/>
                  <a:cs typeface="Roboto Condensed Regular"/>
                </a:rPr>
                <a:t>change the categorization of the tweets</a:t>
              </a:r>
              <a:r>
                <a:rPr lang="en-US" sz="2400" dirty="0">
                  <a:latin typeface="Roboto Condensed Regular"/>
                  <a:cs typeface="Roboto Condensed Regular"/>
                </a:rPr>
                <a:t> because of the </a:t>
              </a:r>
              <a:r>
                <a:rPr lang="en-US" sz="2400" b="1" dirty="0">
                  <a:solidFill>
                    <a:srgbClr val="F76601"/>
                  </a:solidFill>
                  <a:latin typeface="Roboto Condensed Regular"/>
                  <a:cs typeface="Roboto Condensed Regular"/>
                </a:rPr>
                <a:t>difference</a:t>
              </a:r>
              <a:r>
                <a:rPr lang="en-US" sz="2400" dirty="0">
                  <a:latin typeface="Roboto Condensed Regular"/>
                  <a:cs typeface="Roboto Condensed Regular"/>
                </a:rPr>
                <a:t> in the way Filipinos tweet from </a:t>
              </a:r>
              <a:r>
                <a:rPr lang="en-US" sz="2400" dirty="0" smtClean="0">
                  <a:latin typeface="Roboto Condensed Regular"/>
                  <a:cs typeface="Roboto Condensed Regular"/>
                </a:rPr>
                <a:t>Americans.</a:t>
              </a:r>
              <a:r>
                <a:rPr lang="en-PH" sz="2400" dirty="0">
                  <a:latin typeface="Roboto Condensed Regular"/>
                  <a:cs typeface="Roboto Condensed Regular"/>
                </a:rPr>
                <a:t> </a:t>
              </a:r>
              <a:r>
                <a:rPr lang="en-US" sz="2400" dirty="0" smtClean="0">
                  <a:latin typeface="Roboto Condensed Regular"/>
                  <a:cs typeface="Roboto Condensed Regular"/>
                </a:rPr>
                <a:t>Future </a:t>
              </a:r>
              <a:r>
                <a:rPr lang="en-US" sz="2400" dirty="0">
                  <a:latin typeface="Roboto Condensed Regular"/>
                  <a:cs typeface="Roboto Condensed Regular"/>
                </a:rPr>
                <a:t>work to this study would be to </a:t>
              </a:r>
              <a:r>
                <a:rPr lang="en-US" sz="2400" b="1" dirty="0">
                  <a:solidFill>
                    <a:srgbClr val="F76601"/>
                  </a:solidFill>
                  <a:latin typeface="Roboto Condensed Regular"/>
                  <a:cs typeface="Roboto Condensed Regular"/>
                </a:rPr>
                <a:t>extract the relevant information per category</a:t>
              </a:r>
              <a:r>
                <a:rPr lang="en-US" sz="2400" dirty="0">
                  <a:latin typeface="Roboto Condensed Regular"/>
                  <a:cs typeface="Roboto Condensed Regular"/>
                </a:rPr>
                <a:t> then present them in an ontology.</a:t>
              </a:r>
              <a:r>
                <a:rPr lang="en-PH" sz="2400" dirty="0">
                  <a:latin typeface="Roboto Condensed Regular"/>
                  <a:cs typeface="Roboto Condensed Regular"/>
                </a:rPr>
                <a:t> </a:t>
              </a:r>
            </a:p>
          </p:txBody>
        </p:sp>
      </p:grpSp>
      <p:sp>
        <p:nvSpPr>
          <p:cNvPr id="15" name="Oval 14"/>
          <p:cNvSpPr/>
          <p:nvPr/>
        </p:nvSpPr>
        <p:spPr>
          <a:xfrm>
            <a:off x="8241068" y="471416"/>
            <a:ext cx="614296" cy="614296"/>
          </a:xfrm>
          <a:prstGeom prst="ellipse">
            <a:avLst/>
          </a:prstGeom>
          <a:solidFill>
            <a:schemeClr val="tx1">
              <a:lumMod val="75000"/>
              <a:lumOff val="2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Tree>
    <p:custDataLst>
      <p:tags r:id="rId1"/>
    </p:custDataLst>
    <p:extLst>
      <p:ext uri="{BB962C8B-B14F-4D97-AF65-F5344CB8AC3E}">
        <p14:creationId xmlns:p14="http://schemas.microsoft.com/office/powerpoint/2010/main" val="355638771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400" fill="hold"/>
                                        <p:tgtEl>
                                          <p:spTgt spid="12"/>
                                        </p:tgtEl>
                                        <p:attrNameLst>
                                          <p:attrName>ppt_x</p:attrName>
                                        </p:attrNameLst>
                                      </p:cBhvr>
                                      <p:tavLst>
                                        <p:tav tm="0">
                                          <p:val>
                                            <p:strVal val="#ppt_x"/>
                                          </p:val>
                                        </p:tav>
                                        <p:tav tm="100000">
                                          <p:val>
                                            <p:strVal val="#ppt_x"/>
                                          </p:val>
                                        </p:tav>
                                      </p:tavLst>
                                    </p:anim>
                                    <p:anim calcmode="lin" valueType="num">
                                      <p:cBhvr additive="base">
                                        <p:cTn id="8" dur="40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4" decel="50000" fill="hold" nodeType="withEffect">
                                  <p:stCondLst>
                                    <p:cond delay="10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400" fill="hold"/>
                                        <p:tgtEl>
                                          <p:spTgt spid="11"/>
                                        </p:tgtEl>
                                        <p:attrNameLst>
                                          <p:attrName>ppt_x</p:attrName>
                                        </p:attrNameLst>
                                      </p:cBhvr>
                                      <p:tavLst>
                                        <p:tav tm="0">
                                          <p:val>
                                            <p:strVal val="#ppt_x"/>
                                          </p:val>
                                        </p:tav>
                                        <p:tav tm="100000">
                                          <p:val>
                                            <p:strVal val="#ppt_x"/>
                                          </p:val>
                                        </p:tav>
                                      </p:tavLst>
                                    </p:anim>
                                    <p:anim calcmode="lin" valueType="num">
                                      <p:cBhvr additive="base">
                                        <p:cTn id="12" dur="4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5"/>
                                        </p:tgtEl>
                                        <p:attrNameLst>
                                          <p:attrName>style.visibility</p:attrName>
                                        </p:attrNameLst>
                                      </p:cBhvr>
                                      <p:to>
                                        <p:strVal val="visible"/>
                                      </p:to>
                                    </p:set>
                                  </p:childTnLst>
                                </p:cTn>
                              </p:par>
                              <p:par>
                                <p:cTn id="17" presetID="1" presetClass="exit" presetSubtype="0" fill="hold" grpId="0" nodeType="withEffect">
                                  <p:stCondLst>
                                    <p:cond delay="0"/>
                                  </p:stCondLst>
                                  <p:childTnLst>
                                    <p:set>
                                      <p:cBhvr>
                                        <p:cTn id="18" dur="1" fill="hold">
                                          <p:stCondLst>
                                            <p:cond delay="0"/>
                                          </p:stCondLst>
                                        </p:cTn>
                                        <p:tgtEl>
                                          <p:spTgt spid="10"/>
                                        </p:tgtEl>
                                        <p:attrNameLst>
                                          <p:attrName>style.visibility</p:attrName>
                                        </p:attrNameLst>
                                      </p:cBhvr>
                                      <p:to>
                                        <p:strVal val="hidden"/>
                                      </p:to>
                                    </p:set>
                                  </p:childTnLst>
                                </p:cTn>
                              </p:par>
                            </p:childTnLst>
                          </p:cTn>
                        </p:par>
                        <p:par>
                          <p:cTn id="19" fill="hold">
                            <p:stCondLst>
                              <p:cond delay="0"/>
                            </p:stCondLst>
                            <p:childTnLst>
                              <p:par>
                                <p:cTn id="20" presetID="42" presetClass="path" presetSubtype="0" decel="50000" fill="hold" grpId="2" nodeType="afterEffect">
                                  <p:stCondLst>
                                    <p:cond delay="0"/>
                                  </p:stCondLst>
                                  <p:childTnLst>
                                    <p:animMotion origin="layout" path="M -2.22222E-6 4.93827E-6 L -0.42691 0.35308 " pathEditMode="relative" rAng="0" ptsTypes="AA">
                                      <p:cBhvr>
                                        <p:cTn id="21" dur="300" fill="hold"/>
                                        <p:tgtEl>
                                          <p:spTgt spid="15"/>
                                        </p:tgtEl>
                                        <p:attrNameLst>
                                          <p:attrName>ppt_x</p:attrName>
                                          <p:attrName>ppt_y</p:attrName>
                                        </p:attrNameLst>
                                      </p:cBhvr>
                                      <p:rCtr x="-21354" y="17654"/>
                                    </p:animMotion>
                                  </p:childTnLst>
                                </p:cTn>
                              </p:par>
                            </p:childTnLst>
                          </p:cTn>
                        </p:par>
                        <p:par>
                          <p:cTn id="22" fill="hold">
                            <p:stCondLst>
                              <p:cond delay="300"/>
                            </p:stCondLst>
                            <p:childTnLst>
                              <p:par>
                                <p:cTn id="23" presetID="6" presetClass="emph" presetSubtype="0" fill="hold" grpId="1" nodeType="afterEffect">
                                  <p:stCondLst>
                                    <p:cond delay="0"/>
                                  </p:stCondLst>
                                  <p:childTnLst>
                                    <p:animScale>
                                      <p:cBhvr>
                                        <p:cTn id="24" dur="700" fill="hold"/>
                                        <p:tgtEl>
                                          <p:spTgt spid="15"/>
                                        </p:tgtEl>
                                      </p:cBhvr>
                                      <p:by x="8000000" y="80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P spid="15" grpId="1" animBg="1"/>
      <p:bldP spid="15" grpId="2" animBg="1"/>
    </p:bldLst>
  </p:timing>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2" name="TextBox 1"/>
          <p:cNvSpPr txBox="1"/>
          <p:nvPr/>
        </p:nvSpPr>
        <p:spPr>
          <a:xfrm>
            <a:off x="599774" y="1638172"/>
            <a:ext cx="7924049" cy="1659942"/>
          </a:xfrm>
          <a:prstGeom prst="rect">
            <a:avLst/>
          </a:prstGeom>
          <a:noFill/>
        </p:spPr>
        <p:txBody>
          <a:bodyPr wrap="square" rtlCol="0">
            <a:spAutoFit/>
          </a:bodyPr>
          <a:lstStyle/>
          <a:p>
            <a:pPr algn="ctr">
              <a:lnSpc>
                <a:spcPct val="80000"/>
              </a:lnSpc>
            </a:pPr>
            <a:r>
              <a:rPr lang="en-US" sz="4400" dirty="0" smtClean="0">
                <a:solidFill>
                  <a:srgbClr val="FFFFFF"/>
                </a:solidFill>
                <a:effectLst>
                  <a:outerShdw blurRad="50800" dist="38100" dir="5400000" algn="t" rotWithShape="0">
                    <a:prstClr val="black">
                      <a:alpha val="40000"/>
                    </a:prstClr>
                  </a:outerShdw>
                </a:effectLst>
                <a:latin typeface="Roboto Condensed Regular"/>
                <a:cs typeface="Roboto Condensed Regular"/>
              </a:rPr>
              <a:t>THANK YOU FOR</a:t>
            </a:r>
          </a:p>
          <a:p>
            <a:pPr algn="ctr">
              <a:lnSpc>
                <a:spcPct val="80000"/>
              </a:lnSpc>
            </a:pPr>
            <a:r>
              <a:rPr lang="en-US" sz="8000" b="1" dirty="0" smtClean="0">
                <a:solidFill>
                  <a:srgbClr val="FFFFFF"/>
                </a:solidFill>
                <a:effectLst>
                  <a:outerShdw blurRad="50800" dist="38100" dir="5400000" algn="t" rotWithShape="0">
                    <a:prstClr val="black">
                      <a:alpha val="40000"/>
                    </a:prstClr>
                  </a:outerShdw>
                </a:effectLst>
                <a:latin typeface="Roboto Condensed Regular"/>
                <a:ea typeface="Roboto Condensed Bold" pitchFamily="2" charset="0"/>
                <a:cs typeface="Roboto Condensed Regular"/>
              </a:rPr>
              <a:t>LISTENING!</a:t>
            </a:r>
            <a:endParaRPr lang="en-US" sz="8000" b="1" dirty="0">
              <a:solidFill>
                <a:srgbClr val="FFFFFF"/>
              </a:solidFill>
              <a:latin typeface="Roboto Condensed Regular"/>
              <a:ea typeface="Roboto Condensed Bold" pitchFamily="2" charset="0"/>
              <a:cs typeface="Roboto Condensed Regular"/>
            </a:endParaRPr>
          </a:p>
        </p:txBody>
      </p:sp>
    </p:spTree>
    <p:custDataLst>
      <p:tags r:id="rId1"/>
    </p:custDataLst>
    <p:extLst>
      <p:ext uri="{BB962C8B-B14F-4D97-AF65-F5344CB8AC3E}">
        <p14:creationId xmlns:p14="http://schemas.microsoft.com/office/powerpoint/2010/main" val="9199279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3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300"/>
                                        <p:tgtEl>
                                          <p:spTgt spid="2"/>
                                        </p:tgtEl>
                                      </p:cBhvr>
                                    </p:animEffect>
                                    <p:set>
                                      <p:cBhvr>
                                        <p:cTn id="12" dur="1" fill="hold">
                                          <p:stCondLst>
                                            <p:cond delay="2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1153673" y="1001902"/>
            <a:ext cx="6765636" cy="3898180"/>
            <a:chOff x="1153673" y="959570"/>
            <a:chExt cx="6765636" cy="3898180"/>
          </a:xfrm>
        </p:grpSpPr>
        <p:sp>
          <p:nvSpPr>
            <p:cNvPr id="7" name="Rectangle 6"/>
            <p:cNvSpPr/>
            <p:nvPr/>
          </p:nvSpPr>
          <p:spPr>
            <a:xfrm>
              <a:off x="1153673" y="959570"/>
              <a:ext cx="6765636" cy="3898180"/>
            </a:xfrm>
            <a:prstGeom prst="rect">
              <a:avLst/>
            </a:prstGeom>
            <a:solidFill>
              <a:schemeClr val="bg1"/>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9" name="TextBox 8"/>
            <p:cNvSpPr txBox="1"/>
            <p:nvPr/>
          </p:nvSpPr>
          <p:spPr>
            <a:xfrm>
              <a:off x="1365362" y="1264854"/>
              <a:ext cx="2824988" cy="2308324"/>
            </a:xfrm>
            <a:prstGeom prst="rect">
              <a:avLst/>
            </a:prstGeom>
            <a:noFill/>
          </p:spPr>
          <p:txBody>
            <a:bodyPr wrap="square" rtlCol="0">
              <a:spAutoFit/>
            </a:bodyPr>
            <a:lstStyle/>
            <a:p>
              <a:pPr algn="ctr"/>
              <a:r>
                <a:rPr lang="en-US" sz="2400" dirty="0" smtClean="0">
                  <a:latin typeface="Roboto Condensed Regular"/>
                  <a:cs typeface="Roboto Condensed Regular"/>
                </a:rPr>
                <a:t>“about </a:t>
              </a:r>
              <a:r>
                <a:rPr lang="en-US" sz="2400" b="1" dirty="0">
                  <a:solidFill>
                    <a:srgbClr val="2399FE"/>
                  </a:solidFill>
                  <a:latin typeface="Roboto Condensed Regular"/>
                  <a:cs typeface="Roboto Condensed Regular"/>
                </a:rPr>
                <a:t>2 million</a:t>
              </a:r>
              <a:r>
                <a:rPr lang="en-US" sz="2400" dirty="0">
                  <a:latin typeface="Roboto Condensed Regular"/>
                  <a:cs typeface="Roboto Condensed Regular"/>
                </a:rPr>
                <a:t> people </a:t>
              </a:r>
              <a:r>
                <a:rPr lang="en-US" sz="2400" b="1" dirty="0">
                  <a:solidFill>
                    <a:srgbClr val="2399FE"/>
                  </a:solidFill>
                  <a:latin typeface="Roboto Condensed Regular"/>
                  <a:cs typeface="Roboto Condensed Regular"/>
                </a:rPr>
                <a:t>died</a:t>
              </a:r>
              <a:r>
                <a:rPr lang="en-US" sz="2400" dirty="0">
                  <a:latin typeface="Roboto Condensed Regular"/>
                  <a:cs typeface="Roboto Condensed Regular"/>
                </a:rPr>
                <a:t> and an estimate of </a:t>
              </a:r>
              <a:r>
                <a:rPr lang="en-US" sz="2400" b="1" dirty="0">
                  <a:solidFill>
                    <a:srgbClr val="2399FE"/>
                  </a:solidFill>
                  <a:latin typeface="Roboto Condensed Regular"/>
                  <a:cs typeface="Roboto Condensed Regular"/>
                </a:rPr>
                <a:t>US$ 1.7</a:t>
              </a:r>
              <a:r>
                <a:rPr lang="en-US" sz="2400" b="1" dirty="0">
                  <a:latin typeface="Roboto Condensed Regular"/>
                  <a:cs typeface="Roboto Condensed Regular"/>
                </a:rPr>
                <a:t> </a:t>
              </a:r>
              <a:r>
                <a:rPr lang="en-US" sz="2400" b="1" dirty="0">
                  <a:solidFill>
                    <a:srgbClr val="2399FE"/>
                  </a:solidFill>
                  <a:latin typeface="Roboto Condensed Regular"/>
                  <a:cs typeface="Roboto Condensed Regular"/>
                </a:rPr>
                <a:t>trillion</a:t>
              </a:r>
              <a:r>
                <a:rPr lang="en-US" sz="2400" dirty="0">
                  <a:latin typeface="Roboto Condensed Regular"/>
                  <a:cs typeface="Roboto Condensed Regular"/>
                </a:rPr>
                <a:t> of </a:t>
              </a:r>
              <a:r>
                <a:rPr lang="en-US" sz="2400" b="1" dirty="0">
                  <a:solidFill>
                    <a:srgbClr val="2399FE"/>
                  </a:solidFill>
                  <a:latin typeface="Roboto Condensed Regular"/>
                  <a:cs typeface="Roboto Condensed Regular"/>
                </a:rPr>
                <a:t>damage</a:t>
              </a:r>
              <a:r>
                <a:rPr lang="en-US" sz="2400" dirty="0">
                  <a:latin typeface="Roboto Condensed Regular"/>
                  <a:cs typeface="Roboto Condensed Regular"/>
                </a:rPr>
                <a:t> were sustained in </a:t>
              </a:r>
              <a:r>
                <a:rPr lang="en-US" sz="2400" dirty="0" smtClean="0">
                  <a:latin typeface="Roboto Condensed Regular"/>
                  <a:cs typeface="Roboto Condensed Regular"/>
                </a:rPr>
                <a:t>disasters…”</a:t>
              </a:r>
              <a:r>
                <a:rPr lang="en-PH" sz="2400" dirty="0" smtClean="0">
                  <a:latin typeface="Roboto Condensed Regular"/>
                  <a:cs typeface="Roboto Condensed Regular"/>
                </a:rPr>
                <a:t> </a:t>
              </a:r>
              <a:endParaRPr lang="en-PH" sz="2200" dirty="0">
                <a:latin typeface="Roboto Condensed Regular"/>
                <a:cs typeface="Roboto Condensed Regular"/>
              </a:endParaRPr>
            </a:p>
          </p:txBody>
        </p:sp>
        <p:pic>
          <p:nvPicPr>
            <p:cNvPr id="13" name="Picture 12" descr="http://static.guim.co.uk/sys-images/Guardian/Pix/pictures/2009/9/28/1254125198182/flooding-in-Philippines-001.jpg"/>
            <p:cNvPicPr>
              <a:picLocks noChangeAspect="1" noChangeArrowheads="1"/>
            </p:cNvPicPr>
            <p:nvPr/>
          </p:nvPicPr>
          <p:blipFill rotWithShape="1">
            <a:blip r:embed="rId3">
              <a:extLst>
                <a:ext uri="{28A0092B-C50C-407E-A947-70E740481C1C}">
                  <a14:useLocalDpi xmlns:a14="http://schemas.microsoft.com/office/drawing/2010/main" val="0"/>
                </a:ext>
              </a:extLst>
            </a:blip>
            <a:srcRect l="27017" r="14842"/>
            <a:stretch/>
          </p:blipFill>
          <p:spPr bwMode="auto">
            <a:xfrm>
              <a:off x="4307375" y="1195917"/>
              <a:ext cx="3333750" cy="3440359"/>
            </a:xfrm>
            <a:prstGeom prst="rect">
              <a:avLst/>
            </a:prstGeom>
            <a:noFill/>
            <a:extLst>
              <a:ext uri="{909E8E84-426E-40dd-AFC4-6F175D3DCCD1}">
                <a14:hiddenFill xmlns:a14="http://schemas.microsoft.com/office/drawing/2010/main" xmlns="">
                  <a:solidFill>
                    <a:srgbClr val="FFFFFF"/>
                  </a:solidFill>
                </a14:hiddenFill>
              </a:ext>
            </a:extLst>
          </p:spPr>
        </p:pic>
        <p:pic>
          <p:nvPicPr>
            <p:cNvPr id="14" name="Picture 2" descr="http://globalnation.inquirer.net/files/2013/06/UNISDR-300x250.jpg"/>
            <p:cNvPicPr>
              <a:picLocks noChangeAspect="1" noChangeArrowheads="1"/>
            </p:cNvPicPr>
            <p:nvPr/>
          </p:nvPicPr>
          <p:blipFill rotWithShape="1">
            <a:blip r:embed="rId4">
              <a:extLst>
                <a:ext uri="{28A0092B-C50C-407E-A947-70E740481C1C}">
                  <a14:useLocalDpi xmlns:a14="http://schemas.microsoft.com/office/drawing/2010/main" val="0"/>
                </a:ext>
              </a:extLst>
            </a:blip>
            <a:srcRect t="26489" b="32829"/>
            <a:stretch/>
          </p:blipFill>
          <p:spPr bwMode="auto">
            <a:xfrm>
              <a:off x="1306945" y="3545423"/>
              <a:ext cx="2957486" cy="1002637"/>
            </a:xfrm>
            <a:prstGeom prst="rect">
              <a:avLst/>
            </a:prstGeom>
            <a:noFill/>
            <a:extLst>
              <a:ext uri="{909E8E84-426E-40dd-AFC4-6F175D3DCCD1}">
                <a14:hiddenFill xmlns:a14="http://schemas.microsoft.com/office/drawing/2010/main" xmlns="">
                  <a:solidFill>
                    <a:srgbClr val="FFFFFF"/>
                  </a:solidFill>
                </a14:hiddenFill>
              </a:ext>
            </a:extLst>
          </p:spPr>
        </p:pic>
      </p:grpSp>
      <p:sp>
        <p:nvSpPr>
          <p:cNvPr id="4" name="Rectangle 3"/>
          <p:cNvSpPr/>
          <p:nvPr/>
        </p:nvSpPr>
        <p:spPr>
          <a:xfrm>
            <a:off x="0" y="-9051"/>
            <a:ext cx="9220200" cy="798198"/>
          </a:xfrm>
          <a:prstGeom prst="rect">
            <a:avLst/>
          </a:prstGeom>
          <a:solidFill>
            <a:srgbClr val="2399FE"/>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5" name="TextBox 4"/>
          <p:cNvSpPr txBox="1"/>
          <p:nvPr/>
        </p:nvSpPr>
        <p:spPr>
          <a:xfrm>
            <a:off x="160447" y="144623"/>
            <a:ext cx="7276351" cy="502702"/>
          </a:xfrm>
          <a:prstGeom prst="rect">
            <a:avLst/>
          </a:prstGeom>
          <a:noFill/>
        </p:spPr>
        <p:txBody>
          <a:bodyPr wrap="none" rtlCol="0">
            <a:spAutoFit/>
          </a:bodyPr>
          <a:lstStyle/>
          <a:p>
            <a:pPr>
              <a:lnSpc>
                <a:spcPct val="80000"/>
              </a:lnSpc>
            </a:pPr>
            <a:r>
              <a:rPr lang="en-PH" sz="3200" b="1" dirty="0" smtClean="0">
                <a:solidFill>
                  <a:schemeClr val="bg1"/>
                </a:solidFill>
                <a:effectLst>
                  <a:outerShdw blurRad="50800" dist="38100" dir="5400000" algn="t" rotWithShape="0">
                    <a:prstClr val="black">
                      <a:alpha val="40000"/>
                    </a:prstClr>
                  </a:outerShdw>
                </a:effectLst>
                <a:latin typeface="Roboto Condensed Bold"/>
                <a:cs typeface="Roboto Condensed Bold"/>
              </a:rPr>
              <a:t>Overview of the Current State of Technology</a:t>
            </a:r>
            <a:endParaRPr lang="en-PH" sz="3200" b="1" dirty="0">
              <a:solidFill>
                <a:schemeClr val="bg1"/>
              </a:solidFill>
              <a:effectLst>
                <a:outerShdw blurRad="50800" dist="38100" dir="5400000" algn="t" rotWithShape="0">
                  <a:prstClr val="black">
                    <a:alpha val="40000"/>
                  </a:prstClr>
                </a:outerShdw>
              </a:effectLst>
              <a:latin typeface="Roboto Condensed Bold"/>
              <a:cs typeface="Roboto Condensed Bold"/>
            </a:endParaRPr>
          </a:p>
        </p:txBody>
      </p:sp>
      <p:sp>
        <p:nvSpPr>
          <p:cNvPr id="10" name="Oval 9"/>
          <p:cNvSpPr/>
          <p:nvPr/>
        </p:nvSpPr>
        <p:spPr>
          <a:xfrm>
            <a:off x="8241068" y="485244"/>
            <a:ext cx="614296" cy="614296"/>
          </a:xfrm>
          <a:prstGeom prst="ellipse">
            <a:avLst/>
          </a:prstGeom>
          <a:solidFill>
            <a:srgbClr val="FFC02D"/>
          </a:solidFill>
          <a:ln>
            <a:noFill/>
          </a:ln>
          <a:effectLst>
            <a:outerShdw blurRad="152400" dist="38100" dir="5400000" sx="97000" sy="97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2000" b="1" dirty="0" smtClean="0">
                <a:solidFill>
                  <a:schemeClr val="tx1">
                    <a:lumMod val="75000"/>
                    <a:lumOff val="25000"/>
                  </a:schemeClr>
                </a:solidFill>
                <a:latin typeface="Roboto Condensed Regular"/>
                <a:cs typeface="Roboto Condensed Regular"/>
              </a:rPr>
              <a:t>1</a:t>
            </a:r>
            <a:endParaRPr lang="en-PH" sz="2000" b="1" dirty="0">
              <a:solidFill>
                <a:schemeClr val="tx1">
                  <a:lumMod val="75000"/>
                  <a:lumOff val="25000"/>
                </a:schemeClr>
              </a:solidFill>
              <a:latin typeface="Roboto Condensed Regular"/>
              <a:cs typeface="Roboto Condensed Regular"/>
            </a:endParaRPr>
          </a:p>
        </p:txBody>
      </p:sp>
    </p:spTree>
    <p:custDataLst>
      <p:tags r:id="rId1"/>
    </p:custDataLst>
    <p:extLst>
      <p:ext uri="{BB962C8B-B14F-4D97-AF65-F5344CB8AC3E}">
        <p14:creationId xmlns:p14="http://schemas.microsoft.com/office/powerpoint/2010/main" val="302346674"/>
      </p:ext>
    </p:extLst>
  </p:cSld>
  <p:clrMapOvr>
    <a:masterClrMapping/>
  </p:clrMapOvr>
  <mc:AlternateContent xmlns:mc="http://schemas.openxmlformats.org/markup-compatibility/2006" xmlns:p14="http://schemas.microsoft.com/office/powerpoint/2010/main">
    <mc:Choice Requires="p14">
      <p:transition spd="med" p14:dur="600">
        <p:push dir="u"/>
      </p:transition>
    </mc:Choice>
    <mc:Fallback xmlns="">
      <p:transition xmlns:p14="http://schemas.microsoft.com/office/powerpoint/2010/main" spd="med">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400" fill="hold"/>
                                        <p:tgtEl>
                                          <p:spTgt spid="3"/>
                                        </p:tgtEl>
                                        <p:attrNameLst>
                                          <p:attrName>ppt_x</p:attrName>
                                        </p:attrNameLst>
                                      </p:cBhvr>
                                      <p:tavLst>
                                        <p:tav tm="0">
                                          <p:val>
                                            <p:strVal val="#ppt_x"/>
                                          </p:val>
                                        </p:tav>
                                        <p:tav tm="100000">
                                          <p:val>
                                            <p:strVal val="#ppt_x"/>
                                          </p:val>
                                        </p:tav>
                                      </p:tavLst>
                                    </p:anim>
                                    <p:anim calcmode="lin" valueType="num">
                                      <p:cBhvr additive="base">
                                        <p:cTn id="8" dur="4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xit" presetSubtype="1" accel="50000" fill="hold" nodeType="clickEffect">
                                  <p:stCondLst>
                                    <p:cond delay="0"/>
                                  </p:stCondLst>
                                  <p:childTnLst>
                                    <p:anim calcmode="lin" valueType="num">
                                      <p:cBhvr additive="base">
                                        <p:cTn id="12" dur="400"/>
                                        <p:tgtEl>
                                          <p:spTgt spid="3"/>
                                        </p:tgtEl>
                                        <p:attrNameLst>
                                          <p:attrName>ppt_x</p:attrName>
                                        </p:attrNameLst>
                                      </p:cBhvr>
                                      <p:tavLst>
                                        <p:tav tm="0">
                                          <p:val>
                                            <p:strVal val="ppt_x"/>
                                          </p:val>
                                        </p:tav>
                                        <p:tav tm="100000">
                                          <p:val>
                                            <p:strVal val="ppt_x"/>
                                          </p:val>
                                        </p:tav>
                                      </p:tavLst>
                                    </p:anim>
                                    <p:anim calcmode="lin" valueType="num">
                                      <p:cBhvr additive="base">
                                        <p:cTn id="13" dur="400"/>
                                        <p:tgtEl>
                                          <p:spTgt spid="3"/>
                                        </p:tgtEl>
                                        <p:attrNameLst>
                                          <p:attrName>ppt_y</p:attrName>
                                        </p:attrNameLst>
                                      </p:cBhvr>
                                      <p:tavLst>
                                        <p:tav tm="0">
                                          <p:val>
                                            <p:strVal val="ppt_y"/>
                                          </p:val>
                                        </p:tav>
                                        <p:tav tm="100000">
                                          <p:val>
                                            <p:strVal val="0-ppt_h/2"/>
                                          </p:val>
                                        </p:tav>
                                      </p:tavLst>
                                    </p:anim>
                                    <p:set>
                                      <p:cBhvr>
                                        <p:cTn id="14" dur="1" fill="hold">
                                          <p:stCondLst>
                                            <p:cond delay="3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1153673" y="1097149"/>
            <a:ext cx="6765636" cy="3750013"/>
            <a:chOff x="1153673" y="959570"/>
            <a:chExt cx="6765636" cy="3750013"/>
          </a:xfrm>
        </p:grpSpPr>
        <p:sp>
          <p:nvSpPr>
            <p:cNvPr id="7" name="Rectangle 6"/>
            <p:cNvSpPr/>
            <p:nvPr/>
          </p:nvSpPr>
          <p:spPr>
            <a:xfrm>
              <a:off x="1153673" y="959570"/>
              <a:ext cx="6765636" cy="3750013"/>
            </a:xfrm>
            <a:prstGeom prst="rect">
              <a:avLst/>
            </a:prstGeom>
            <a:solidFill>
              <a:schemeClr val="bg1"/>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pic>
          <p:nvPicPr>
            <p:cNvPr id="11" name="Picture 2" descr="http://vanimg.s3.amazonaws.com/1013-icons-38.jpg"/>
            <p:cNvPicPr>
              <a:picLocks noChangeAspect="1" noChangeArrowheads="1"/>
            </p:cNvPicPr>
            <p:nvPr/>
          </p:nvPicPr>
          <p:blipFill rotWithShape="1">
            <a:blip r:embed="rId3">
              <a:extLst>
                <a:ext uri="{28A0092B-C50C-407E-A947-70E740481C1C}">
                  <a14:useLocalDpi xmlns:a14="http://schemas.microsoft.com/office/drawing/2010/main" val="0"/>
                </a:ext>
              </a:extLst>
            </a:blip>
            <a:srcRect l="4905" t="7001" r="48967" b="8121"/>
            <a:stretch/>
          </p:blipFill>
          <p:spPr bwMode="auto">
            <a:xfrm>
              <a:off x="1471079" y="1226535"/>
              <a:ext cx="3196168" cy="3207879"/>
            </a:xfrm>
            <a:prstGeom prst="rect">
              <a:avLst/>
            </a:prstGeom>
            <a:noFill/>
            <a:extLst>
              <a:ext uri="{909E8E84-426E-40dd-AFC4-6F175D3DCCD1}">
                <a14:hiddenFill xmlns:a14="http://schemas.microsoft.com/office/drawing/2010/main" xmlns="">
                  <a:solidFill>
                    <a:srgbClr val="FFFFFF"/>
                  </a:solidFill>
                </a14:hiddenFill>
              </a:ext>
            </a:extLst>
          </p:spPr>
        </p:pic>
        <p:sp>
          <p:nvSpPr>
            <p:cNvPr id="12" name="TextBox 11"/>
            <p:cNvSpPr txBox="1"/>
            <p:nvPr/>
          </p:nvSpPr>
          <p:spPr>
            <a:xfrm>
              <a:off x="4863358" y="1755640"/>
              <a:ext cx="2746045" cy="2062103"/>
            </a:xfrm>
            <a:prstGeom prst="rect">
              <a:avLst/>
            </a:prstGeom>
            <a:noFill/>
          </p:spPr>
          <p:txBody>
            <a:bodyPr wrap="square" rtlCol="0">
              <a:spAutoFit/>
            </a:bodyPr>
            <a:lstStyle/>
            <a:p>
              <a:pPr algn="ctr"/>
              <a:r>
                <a:rPr lang="en-PH" sz="2400" dirty="0">
                  <a:latin typeface="Roboto Condensed Bold" pitchFamily="2" charset="0"/>
                  <a:ea typeface="Roboto Condensed Bold" pitchFamily="2" charset="0"/>
                </a:rPr>
                <a:t> </a:t>
              </a:r>
              <a:r>
                <a:rPr lang="en-PH" sz="2400" dirty="0" smtClean="0">
                  <a:latin typeface="Roboto Condensed Bold" pitchFamily="2" charset="0"/>
                  <a:ea typeface="Roboto Condensed Bold" pitchFamily="2" charset="0"/>
                </a:rPr>
                <a:t>The</a:t>
              </a:r>
              <a:endParaRPr lang="en-PH" sz="2400" b="1" dirty="0" smtClean="0">
                <a:solidFill>
                  <a:srgbClr val="7030A0"/>
                </a:solidFill>
                <a:latin typeface="Roboto Condensed Bold" pitchFamily="2" charset="0"/>
                <a:ea typeface="Roboto Condensed Bold" pitchFamily="2" charset="0"/>
              </a:endParaRPr>
            </a:p>
            <a:p>
              <a:pPr algn="ctr"/>
              <a:r>
                <a:rPr lang="en-PH" sz="3600" b="1" dirty="0" smtClean="0">
                  <a:solidFill>
                    <a:srgbClr val="2399FE"/>
                  </a:solidFill>
                  <a:latin typeface="Roboto Condensed Bold" pitchFamily="2" charset="0"/>
                  <a:ea typeface="Roboto Condensed Bold" pitchFamily="2" charset="0"/>
                </a:rPr>
                <a:t>Philippines</a:t>
              </a:r>
              <a:endParaRPr lang="en-PH" sz="2000" b="1" dirty="0" smtClean="0">
                <a:solidFill>
                  <a:srgbClr val="2399FE"/>
                </a:solidFill>
                <a:latin typeface="Roboto Condensed Bold" pitchFamily="2" charset="0"/>
                <a:ea typeface="Roboto Condensed Bold" pitchFamily="2" charset="0"/>
              </a:endParaRPr>
            </a:p>
            <a:p>
              <a:pPr algn="ctr"/>
              <a:r>
                <a:rPr lang="en-PH" sz="2000" dirty="0">
                  <a:latin typeface="Roboto Condensed Bold" pitchFamily="2" charset="0"/>
                  <a:ea typeface="Roboto Condensed Bold" pitchFamily="2" charset="0"/>
                </a:rPr>
                <a:t>i</a:t>
              </a:r>
              <a:r>
                <a:rPr lang="en-PH" sz="2000" dirty="0" smtClean="0">
                  <a:latin typeface="Roboto Condensed Bold" pitchFamily="2" charset="0"/>
                  <a:ea typeface="Roboto Condensed Bold" pitchFamily="2" charset="0"/>
                </a:rPr>
                <a:t>s considered as the</a:t>
              </a:r>
              <a:endParaRPr lang="en-PH" sz="2000" dirty="0">
                <a:latin typeface="Roboto Condensed Bold" pitchFamily="2" charset="0"/>
                <a:ea typeface="Roboto Condensed Bold" pitchFamily="2" charset="0"/>
              </a:endParaRPr>
            </a:p>
            <a:p>
              <a:pPr algn="ctr"/>
              <a:r>
                <a:rPr lang="en-PH" sz="2400" b="1" dirty="0" smtClean="0">
                  <a:solidFill>
                    <a:srgbClr val="2399FE"/>
                  </a:solidFill>
                  <a:latin typeface="Roboto Condensed Bold" pitchFamily="2" charset="0"/>
                  <a:ea typeface="Roboto Condensed Bold" pitchFamily="2" charset="0"/>
                </a:rPr>
                <a:t>Social Media Capital of the World</a:t>
              </a:r>
              <a:r>
                <a:rPr lang="en-PH" sz="2000" dirty="0">
                  <a:latin typeface="Roboto Condensed Bold" pitchFamily="2" charset="0"/>
                  <a:ea typeface="Roboto Condensed Bold" pitchFamily="2" charset="0"/>
                </a:rPr>
                <a:t>.</a:t>
              </a:r>
              <a:endParaRPr lang="en-US" sz="2000" dirty="0">
                <a:latin typeface="Roboto Condensed Bold" pitchFamily="2" charset="0"/>
                <a:ea typeface="Roboto Condensed Bold" pitchFamily="2" charset="0"/>
              </a:endParaRPr>
            </a:p>
          </p:txBody>
        </p:sp>
      </p:grpSp>
      <p:sp>
        <p:nvSpPr>
          <p:cNvPr id="4" name="Rectangle 3"/>
          <p:cNvSpPr/>
          <p:nvPr/>
        </p:nvSpPr>
        <p:spPr>
          <a:xfrm>
            <a:off x="0" y="-9051"/>
            <a:ext cx="9220200" cy="798198"/>
          </a:xfrm>
          <a:prstGeom prst="rect">
            <a:avLst/>
          </a:prstGeom>
          <a:solidFill>
            <a:srgbClr val="2399FE"/>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5" name="TextBox 4"/>
          <p:cNvSpPr txBox="1"/>
          <p:nvPr/>
        </p:nvSpPr>
        <p:spPr>
          <a:xfrm>
            <a:off x="160447" y="144623"/>
            <a:ext cx="7276351" cy="502702"/>
          </a:xfrm>
          <a:prstGeom prst="rect">
            <a:avLst/>
          </a:prstGeom>
          <a:noFill/>
        </p:spPr>
        <p:txBody>
          <a:bodyPr wrap="none" rtlCol="0">
            <a:spAutoFit/>
          </a:bodyPr>
          <a:lstStyle/>
          <a:p>
            <a:pPr>
              <a:lnSpc>
                <a:spcPct val="80000"/>
              </a:lnSpc>
            </a:pPr>
            <a:r>
              <a:rPr lang="en-PH" sz="3200" b="1" dirty="0" smtClean="0">
                <a:solidFill>
                  <a:schemeClr val="bg1"/>
                </a:solidFill>
                <a:effectLst>
                  <a:outerShdw blurRad="50800" dist="38100" dir="5400000" algn="t" rotWithShape="0">
                    <a:prstClr val="black">
                      <a:alpha val="40000"/>
                    </a:prstClr>
                  </a:outerShdw>
                </a:effectLst>
                <a:latin typeface="Roboto Condensed Bold"/>
                <a:cs typeface="Roboto Condensed Bold"/>
              </a:rPr>
              <a:t>Overview of the Current State of Technology</a:t>
            </a:r>
            <a:endParaRPr lang="en-PH" sz="3200" b="1" dirty="0">
              <a:solidFill>
                <a:schemeClr val="bg1"/>
              </a:solidFill>
              <a:effectLst>
                <a:outerShdw blurRad="50800" dist="38100" dir="5400000" algn="t" rotWithShape="0">
                  <a:prstClr val="black">
                    <a:alpha val="40000"/>
                  </a:prstClr>
                </a:outerShdw>
              </a:effectLst>
              <a:latin typeface="Roboto Condensed Bold"/>
              <a:cs typeface="Roboto Condensed Bold"/>
            </a:endParaRPr>
          </a:p>
        </p:txBody>
      </p:sp>
      <p:sp>
        <p:nvSpPr>
          <p:cNvPr id="10" name="Oval 9"/>
          <p:cNvSpPr/>
          <p:nvPr/>
        </p:nvSpPr>
        <p:spPr>
          <a:xfrm>
            <a:off x="8241068" y="485244"/>
            <a:ext cx="614296" cy="614296"/>
          </a:xfrm>
          <a:prstGeom prst="ellipse">
            <a:avLst/>
          </a:prstGeom>
          <a:solidFill>
            <a:srgbClr val="FFC02D"/>
          </a:solidFill>
          <a:ln>
            <a:noFill/>
          </a:ln>
          <a:effectLst>
            <a:outerShdw blurRad="152400" dist="38100" dir="5400000" sx="97000" sy="97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2000" b="1" dirty="0" smtClean="0">
                <a:solidFill>
                  <a:schemeClr val="tx1">
                    <a:lumMod val="75000"/>
                    <a:lumOff val="25000"/>
                  </a:schemeClr>
                </a:solidFill>
                <a:latin typeface="Roboto Condensed Regular"/>
                <a:cs typeface="Roboto Condensed Regular"/>
              </a:rPr>
              <a:t>1</a:t>
            </a:r>
            <a:endParaRPr lang="en-PH" sz="2000" b="1" dirty="0">
              <a:solidFill>
                <a:schemeClr val="tx1">
                  <a:lumMod val="75000"/>
                  <a:lumOff val="25000"/>
                </a:schemeClr>
              </a:solidFill>
              <a:latin typeface="Roboto Condensed Regular"/>
              <a:cs typeface="Roboto Condensed Regular"/>
            </a:endParaRPr>
          </a:p>
        </p:txBody>
      </p:sp>
    </p:spTree>
    <p:custDataLst>
      <p:tags r:id="rId1"/>
    </p:custDataLst>
    <p:extLst>
      <p:ext uri="{BB962C8B-B14F-4D97-AF65-F5344CB8AC3E}">
        <p14:creationId xmlns:p14="http://schemas.microsoft.com/office/powerpoint/2010/main" val="407262456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400" fill="hold"/>
                                        <p:tgtEl>
                                          <p:spTgt spid="2"/>
                                        </p:tgtEl>
                                        <p:attrNameLst>
                                          <p:attrName>ppt_x</p:attrName>
                                        </p:attrNameLst>
                                      </p:cBhvr>
                                      <p:tavLst>
                                        <p:tav tm="0">
                                          <p:val>
                                            <p:strVal val="#ppt_x"/>
                                          </p:val>
                                        </p:tav>
                                        <p:tav tm="100000">
                                          <p:val>
                                            <p:strVal val="#ppt_x"/>
                                          </p:val>
                                        </p:tav>
                                      </p:tavLst>
                                    </p:anim>
                                    <p:anim calcmode="lin" valueType="num">
                                      <p:cBhvr additive="base">
                                        <p:cTn id="8" dur="4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xit" presetSubtype="1" accel="50000" fill="hold" nodeType="clickEffect">
                                  <p:stCondLst>
                                    <p:cond delay="0"/>
                                  </p:stCondLst>
                                  <p:childTnLst>
                                    <p:anim calcmode="lin" valueType="num">
                                      <p:cBhvr additive="base">
                                        <p:cTn id="12" dur="400"/>
                                        <p:tgtEl>
                                          <p:spTgt spid="2"/>
                                        </p:tgtEl>
                                        <p:attrNameLst>
                                          <p:attrName>ppt_x</p:attrName>
                                        </p:attrNameLst>
                                      </p:cBhvr>
                                      <p:tavLst>
                                        <p:tav tm="0">
                                          <p:val>
                                            <p:strVal val="ppt_x"/>
                                          </p:val>
                                        </p:tav>
                                        <p:tav tm="100000">
                                          <p:val>
                                            <p:strVal val="ppt_x"/>
                                          </p:val>
                                        </p:tav>
                                      </p:tavLst>
                                    </p:anim>
                                    <p:anim calcmode="lin" valueType="num">
                                      <p:cBhvr additive="base">
                                        <p:cTn id="13" dur="400"/>
                                        <p:tgtEl>
                                          <p:spTgt spid="2"/>
                                        </p:tgtEl>
                                        <p:attrNameLst>
                                          <p:attrName>ppt_y</p:attrName>
                                        </p:attrNameLst>
                                      </p:cBhvr>
                                      <p:tavLst>
                                        <p:tav tm="0">
                                          <p:val>
                                            <p:strVal val="ppt_y"/>
                                          </p:val>
                                        </p:tav>
                                        <p:tav tm="100000">
                                          <p:val>
                                            <p:strVal val="0-ppt_h/2"/>
                                          </p:val>
                                        </p:tav>
                                      </p:tavLst>
                                    </p:anim>
                                    <p:set>
                                      <p:cBhvr>
                                        <p:cTn id="14" dur="1" fill="hold">
                                          <p:stCondLst>
                                            <p:cond delay="3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1153673" y="1287644"/>
            <a:ext cx="6765636" cy="3379600"/>
            <a:chOff x="1153673" y="1107733"/>
            <a:chExt cx="6765636" cy="3379600"/>
          </a:xfrm>
        </p:grpSpPr>
        <p:sp>
          <p:nvSpPr>
            <p:cNvPr id="7" name="Rectangle 6"/>
            <p:cNvSpPr/>
            <p:nvPr/>
          </p:nvSpPr>
          <p:spPr>
            <a:xfrm>
              <a:off x="1153673" y="1107733"/>
              <a:ext cx="6765636" cy="3379600"/>
            </a:xfrm>
            <a:prstGeom prst="rect">
              <a:avLst/>
            </a:prstGeom>
            <a:solidFill>
              <a:schemeClr val="bg1"/>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12" name="TextBox 11"/>
            <p:cNvSpPr txBox="1"/>
            <p:nvPr/>
          </p:nvSpPr>
          <p:spPr>
            <a:xfrm>
              <a:off x="1328636" y="1258239"/>
              <a:ext cx="3066844" cy="3046988"/>
            </a:xfrm>
            <a:prstGeom prst="rect">
              <a:avLst/>
            </a:prstGeom>
            <a:noFill/>
          </p:spPr>
          <p:txBody>
            <a:bodyPr wrap="square" rtlCol="0">
              <a:spAutoFit/>
            </a:bodyPr>
            <a:lstStyle/>
            <a:p>
              <a:pPr algn="ctr"/>
              <a:r>
                <a:rPr lang="en-US" sz="2400" b="1" dirty="0">
                  <a:solidFill>
                    <a:srgbClr val="2399FE"/>
                  </a:solidFill>
                  <a:latin typeface="Roboto Condensed Bold"/>
                  <a:cs typeface="Roboto Condensed Bold"/>
                </a:rPr>
                <a:t>Twitter</a:t>
              </a:r>
              <a:r>
                <a:rPr lang="en-US" sz="2400" dirty="0">
                  <a:latin typeface="Roboto Condensed Bold"/>
                  <a:cs typeface="Roboto Condensed Bold"/>
                </a:rPr>
                <a:t>, a popular microblogging platform where users can post </a:t>
              </a:r>
              <a:r>
                <a:rPr lang="en-US" sz="2400" b="1" dirty="0">
                  <a:solidFill>
                    <a:srgbClr val="2399FE"/>
                  </a:solidFill>
                  <a:latin typeface="Roboto Condensed Bold"/>
                  <a:cs typeface="Roboto Condensed Bold"/>
                </a:rPr>
                <a:t>statuses</a:t>
              </a:r>
              <a:r>
                <a:rPr lang="en-US" sz="2400" dirty="0">
                  <a:latin typeface="Roboto Condensed Bold"/>
                  <a:cs typeface="Roboto Condensed Bold"/>
                </a:rPr>
                <a:t> in </a:t>
              </a:r>
              <a:r>
                <a:rPr lang="en-US" sz="2400" b="1" dirty="0">
                  <a:solidFill>
                    <a:srgbClr val="2399FE"/>
                  </a:solidFill>
                  <a:latin typeface="Roboto Condensed Bold"/>
                  <a:cs typeface="Roboto Condensed Bold"/>
                </a:rPr>
                <a:t>real-time</a:t>
              </a:r>
              <a:r>
                <a:rPr lang="en-US" sz="2400" dirty="0">
                  <a:latin typeface="Roboto Condensed Bold"/>
                  <a:cs typeface="Roboto Condensed Bold"/>
                </a:rPr>
                <a:t>, is </a:t>
              </a:r>
              <a:r>
                <a:rPr lang="en-US" sz="2400" dirty="0" smtClean="0">
                  <a:latin typeface="Roboto Condensed Bold"/>
                  <a:cs typeface="Roboto Condensed Bold"/>
                </a:rPr>
                <a:t>used to </a:t>
              </a:r>
              <a:r>
                <a:rPr lang="en-US" sz="2400" b="1" dirty="0">
                  <a:solidFill>
                    <a:srgbClr val="2399FE"/>
                  </a:solidFill>
                  <a:latin typeface="Roboto Condensed Bold"/>
                  <a:cs typeface="Roboto Condensed Bold"/>
                </a:rPr>
                <a:t>share information</a:t>
              </a:r>
              <a:r>
                <a:rPr lang="en-US" sz="2400" dirty="0">
                  <a:latin typeface="Roboto Condensed Bold"/>
                  <a:cs typeface="Roboto Condensed Bold"/>
                </a:rPr>
                <a:t> regarding the </a:t>
              </a:r>
              <a:r>
                <a:rPr lang="en-US" sz="2400" b="1" dirty="0">
                  <a:solidFill>
                    <a:srgbClr val="2399FE"/>
                  </a:solidFill>
                  <a:latin typeface="Roboto Condensed Bold"/>
                  <a:cs typeface="Roboto Condensed Bold"/>
                </a:rPr>
                <a:t>disaster</a:t>
              </a:r>
              <a:r>
                <a:rPr lang="en-US" sz="2400" dirty="0">
                  <a:latin typeface="Roboto Condensed Bold"/>
                  <a:cs typeface="Roboto Condensed Bold"/>
                </a:rPr>
                <a:t> as well as </a:t>
              </a:r>
              <a:r>
                <a:rPr lang="en-US" sz="2400" b="1" dirty="0">
                  <a:solidFill>
                    <a:srgbClr val="2399FE"/>
                  </a:solidFill>
                  <a:latin typeface="Roboto Condensed Bold"/>
                  <a:cs typeface="Roboto Condensed Bold"/>
                </a:rPr>
                <a:t>response efforts</a:t>
              </a:r>
              <a:r>
                <a:rPr lang="en-US" sz="2400" dirty="0">
                  <a:latin typeface="Roboto Condensed Bold"/>
                  <a:cs typeface="Roboto Condensed Bold"/>
                </a:rPr>
                <a:t>.</a:t>
              </a:r>
              <a:r>
                <a:rPr lang="en-PH" sz="2400" dirty="0">
                  <a:latin typeface="Roboto Condensed Bold"/>
                  <a:cs typeface="Roboto Condensed Bold"/>
                </a:rPr>
                <a:t> </a:t>
              </a:r>
              <a:endParaRPr lang="en-US" sz="2000" dirty="0">
                <a:latin typeface="Roboto Condensed Bold"/>
                <a:ea typeface="Roboto Condensed Bold" pitchFamily="2" charset="0"/>
                <a:cs typeface="Roboto Condensed Bold"/>
              </a:endParaRPr>
            </a:p>
          </p:txBody>
        </p:sp>
        <p:pic>
          <p:nvPicPr>
            <p:cNvPr id="3" name="Picture 2"/>
            <p:cNvPicPr>
              <a:picLocks noChangeAspect="1"/>
            </p:cNvPicPr>
            <p:nvPr/>
          </p:nvPicPr>
          <p:blipFill>
            <a:blip r:embed="rId3"/>
            <a:stretch>
              <a:fillRect/>
            </a:stretch>
          </p:blipFill>
          <p:spPr>
            <a:xfrm>
              <a:off x="4395480" y="1485265"/>
              <a:ext cx="3219550" cy="2617472"/>
            </a:xfrm>
            <a:prstGeom prst="rect">
              <a:avLst/>
            </a:prstGeom>
          </p:spPr>
        </p:pic>
      </p:grpSp>
      <p:sp>
        <p:nvSpPr>
          <p:cNvPr id="4" name="Rectangle 3"/>
          <p:cNvSpPr/>
          <p:nvPr/>
        </p:nvSpPr>
        <p:spPr>
          <a:xfrm>
            <a:off x="0" y="-9051"/>
            <a:ext cx="9220200" cy="798198"/>
          </a:xfrm>
          <a:prstGeom prst="rect">
            <a:avLst/>
          </a:prstGeom>
          <a:solidFill>
            <a:srgbClr val="2399FE"/>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5" name="TextBox 4"/>
          <p:cNvSpPr txBox="1"/>
          <p:nvPr/>
        </p:nvSpPr>
        <p:spPr>
          <a:xfrm>
            <a:off x="160447" y="144623"/>
            <a:ext cx="7276351" cy="502702"/>
          </a:xfrm>
          <a:prstGeom prst="rect">
            <a:avLst/>
          </a:prstGeom>
          <a:noFill/>
        </p:spPr>
        <p:txBody>
          <a:bodyPr wrap="none" rtlCol="0">
            <a:spAutoFit/>
          </a:bodyPr>
          <a:lstStyle/>
          <a:p>
            <a:pPr>
              <a:lnSpc>
                <a:spcPct val="80000"/>
              </a:lnSpc>
            </a:pPr>
            <a:r>
              <a:rPr lang="en-PH" sz="3200" b="1" dirty="0" smtClean="0">
                <a:solidFill>
                  <a:schemeClr val="bg1"/>
                </a:solidFill>
                <a:effectLst>
                  <a:outerShdw blurRad="50800" dist="38100" dir="5400000" algn="t" rotWithShape="0">
                    <a:prstClr val="black">
                      <a:alpha val="40000"/>
                    </a:prstClr>
                  </a:outerShdw>
                </a:effectLst>
                <a:latin typeface="Roboto Condensed Bold"/>
                <a:cs typeface="Roboto Condensed Bold"/>
              </a:rPr>
              <a:t>Overview of the Current State of Technology</a:t>
            </a:r>
            <a:endParaRPr lang="en-PH" sz="3200" b="1" dirty="0">
              <a:solidFill>
                <a:schemeClr val="bg1"/>
              </a:solidFill>
              <a:effectLst>
                <a:outerShdw blurRad="50800" dist="38100" dir="5400000" algn="t" rotWithShape="0">
                  <a:prstClr val="black">
                    <a:alpha val="40000"/>
                  </a:prstClr>
                </a:outerShdw>
              </a:effectLst>
              <a:latin typeface="Roboto Condensed Bold"/>
              <a:cs typeface="Roboto Condensed Bold"/>
            </a:endParaRPr>
          </a:p>
        </p:txBody>
      </p:sp>
      <p:sp>
        <p:nvSpPr>
          <p:cNvPr id="10" name="Oval 9"/>
          <p:cNvSpPr/>
          <p:nvPr/>
        </p:nvSpPr>
        <p:spPr>
          <a:xfrm>
            <a:off x="8241068" y="485244"/>
            <a:ext cx="614296" cy="614296"/>
          </a:xfrm>
          <a:prstGeom prst="ellipse">
            <a:avLst/>
          </a:prstGeom>
          <a:solidFill>
            <a:srgbClr val="FFC02D"/>
          </a:solidFill>
          <a:ln>
            <a:noFill/>
          </a:ln>
          <a:effectLst>
            <a:outerShdw blurRad="152400" dist="38100" dir="5400000" sx="97000" sy="97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2000" b="1" dirty="0" smtClean="0">
                <a:solidFill>
                  <a:schemeClr val="tx1">
                    <a:lumMod val="75000"/>
                    <a:lumOff val="25000"/>
                  </a:schemeClr>
                </a:solidFill>
                <a:latin typeface="Roboto Condensed Regular"/>
                <a:cs typeface="Roboto Condensed Regular"/>
              </a:rPr>
              <a:t>1</a:t>
            </a:r>
            <a:endParaRPr lang="en-PH" sz="2000" b="1" dirty="0">
              <a:solidFill>
                <a:schemeClr val="tx1">
                  <a:lumMod val="75000"/>
                  <a:lumOff val="25000"/>
                </a:schemeClr>
              </a:solidFill>
              <a:latin typeface="Roboto Condensed Regular"/>
              <a:cs typeface="Roboto Condensed Regular"/>
            </a:endParaRPr>
          </a:p>
        </p:txBody>
      </p:sp>
    </p:spTree>
    <p:custDataLst>
      <p:tags r:id="rId1"/>
    </p:custDataLst>
    <p:extLst>
      <p:ext uri="{BB962C8B-B14F-4D97-AF65-F5344CB8AC3E}">
        <p14:creationId xmlns:p14="http://schemas.microsoft.com/office/powerpoint/2010/main" val="276512622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400" fill="hold"/>
                                        <p:tgtEl>
                                          <p:spTgt spid="6"/>
                                        </p:tgtEl>
                                        <p:attrNameLst>
                                          <p:attrName>ppt_x</p:attrName>
                                        </p:attrNameLst>
                                      </p:cBhvr>
                                      <p:tavLst>
                                        <p:tav tm="0">
                                          <p:val>
                                            <p:strVal val="#ppt_x"/>
                                          </p:val>
                                        </p:tav>
                                        <p:tav tm="100000">
                                          <p:val>
                                            <p:strVal val="#ppt_x"/>
                                          </p:val>
                                        </p:tav>
                                      </p:tavLst>
                                    </p:anim>
                                    <p:anim calcmode="lin" valueType="num">
                                      <p:cBhvr additive="base">
                                        <p:cTn id="8" dur="4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xit" presetSubtype="1" accel="50000" fill="hold" nodeType="clickEffect">
                                  <p:stCondLst>
                                    <p:cond delay="0"/>
                                  </p:stCondLst>
                                  <p:childTnLst>
                                    <p:anim calcmode="lin" valueType="num">
                                      <p:cBhvr additive="base">
                                        <p:cTn id="12" dur="400"/>
                                        <p:tgtEl>
                                          <p:spTgt spid="6"/>
                                        </p:tgtEl>
                                        <p:attrNameLst>
                                          <p:attrName>ppt_x</p:attrName>
                                        </p:attrNameLst>
                                      </p:cBhvr>
                                      <p:tavLst>
                                        <p:tav tm="0">
                                          <p:val>
                                            <p:strVal val="ppt_x"/>
                                          </p:val>
                                        </p:tav>
                                        <p:tav tm="100000">
                                          <p:val>
                                            <p:strVal val="ppt_x"/>
                                          </p:val>
                                        </p:tav>
                                      </p:tavLst>
                                    </p:anim>
                                    <p:anim calcmode="lin" valueType="num">
                                      <p:cBhvr additive="base">
                                        <p:cTn id="13" dur="400"/>
                                        <p:tgtEl>
                                          <p:spTgt spid="6"/>
                                        </p:tgtEl>
                                        <p:attrNameLst>
                                          <p:attrName>ppt_y</p:attrName>
                                        </p:attrNameLst>
                                      </p:cBhvr>
                                      <p:tavLst>
                                        <p:tav tm="0">
                                          <p:val>
                                            <p:strVal val="ppt_y"/>
                                          </p:val>
                                        </p:tav>
                                        <p:tav tm="100000">
                                          <p:val>
                                            <p:strVal val="0-ppt_h/2"/>
                                          </p:val>
                                        </p:tav>
                                      </p:tavLst>
                                    </p:anim>
                                    <p:set>
                                      <p:cBhvr>
                                        <p:cTn id="14" dur="1" fill="hold">
                                          <p:stCondLst>
                                            <p:cond delay="3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1153673" y="1287644"/>
            <a:ext cx="6765636" cy="3379600"/>
            <a:chOff x="1153673" y="1287644"/>
            <a:chExt cx="6765636" cy="3379600"/>
          </a:xfrm>
        </p:grpSpPr>
        <p:sp>
          <p:nvSpPr>
            <p:cNvPr id="7" name="Rectangle 6"/>
            <p:cNvSpPr/>
            <p:nvPr/>
          </p:nvSpPr>
          <p:spPr>
            <a:xfrm>
              <a:off x="1153673" y="1287644"/>
              <a:ext cx="6765636" cy="3379600"/>
            </a:xfrm>
            <a:prstGeom prst="rect">
              <a:avLst/>
            </a:prstGeom>
            <a:solidFill>
              <a:schemeClr val="bg1"/>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12" name="TextBox 11"/>
            <p:cNvSpPr txBox="1"/>
            <p:nvPr/>
          </p:nvSpPr>
          <p:spPr>
            <a:xfrm>
              <a:off x="4503536" y="1639227"/>
              <a:ext cx="3190447" cy="2677656"/>
            </a:xfrm>
            <a:prstGeom prst="rect">
              <a:avLst/>
            </a:prstGeom>
            <a:noFill/>
          </p:spPr>
          <p:txBody>
            <a:bodyPr wrap="square" rtlCol="0">
              <a:spAutoFit/>
            </a:bodyPr>
            <a:lstStyle/>
            <a:p>
              <a:pPr algn="ctr"/>
              <a:r>
                <a:rPr lang="en-US" sz="2400" dirty="0" smtClean="0">
                  <a:latin typeface="Roboto Condensed Regular"/>
                  <a:cs typeface="Roboto Condensed Regular"/>
                </a:rPr>
                <a:t>The </a:t>
              </a:r>
              <a:r>
                <a:rPr lang="en-US" sz="2400" b="1" dirty="0" smtClean="0">
                  <a:solidFill>
                    <a:srgbClr val="2399FE"/>
                  </a:solidFill>
                  <a:latin typeface="Roboto Condensed Regular"/>
                  <a:cs typeface="Roboto Condensed Regular"/>
                </a:rPr>
                <a:t>PH </a:t>
              </a:r>
              <a:r>
                <a:rPr lang="en-US" sz="2400" b="1" dirty="0">
                  <a:solidFill>
                    <a:srgbClr val="2399FE"/>
                  </a:solidFill>
                  <a:latin typeface="Roboto Condensed Regular"/>
                  <a:cs typeface="Roboto Condensed Regular"/>
                </a:rPr>
                <a:t>government</a:t>
              </a:r>
              <a:r>
                <a:rPr lang="en-US" sz="2400" dirty="0">
                  <a:latin typeface="Roboto Condensed Regular"/>
                  <a:cs typeface="Roboto Condensed Regular"/>
                </a:rPr>
                <a:t> has released an </a:t>
              </a:r>
              <a:r>
                <a:rPr lang="en-US" sz="2400" b="1" dirty="0">
                  <a:solidFill>
                    <a:srgbClr val="2399FE"/>
                  </a:solidFill>
                  <a:latin typeface="Roboto Condensed Regular"/>
                  <a:cs typeface="Roboto Condensed Regular"/>
                </a:rPr>
                <a:t>official newsletter</a:t>
              </a:r>
              <a:r>
                <a:rPr lang="en-US" sz="2400" dirty="0">
                  <a:latin typeface="Roboto Condensed Regular"/>
                  <a:cs typeface="Roboto Condensed Regular"/>
                </a:rPr>
                <a:t> </a:t>
              </a:r>
              <a:r>
                <a:rPr lang="en-US" sz="2400" dirty="0" smtClean="0">
                  <a:latin typeface="Roboto Condensed Regular"/>
                  <a:cs typeface="Roboto Condensed Regular"/>
                </a:rPr>
                <a:t>indicating </a:t>
              </a:r>
              <a:r>
                <a:rPr lang="en-US" sz="2400" dirty="0">
                  <a:latin typeface="Roboto Condensed Regular"/>
                  <a:cs typeface="Roboto Condensed Regular"/>
                </a:rPr>
                <a:t>the </a:t>
              </a:r>
              <a:r>
                <a:rPr lang="en-US" sz="2400" b="1" dirty="0">
                  <a:solidFill>
                    <a:srgbClr val="2399FE"/>
                  </a:solidFill>
                  <a:latin typeface="Roboto Condensed Regular"/>
                  <a:cs typeface="Roboto Condensed Regular"/>
                </a:rPr>
                <a:t>official social media accounts</a:t>
              </a:r>
              <a:r>
                <a:rPr lang="en-US" sz="2400" dirty="0">
                  <a:latin typeface="Roboto Condensed Regular"/>
                  <a:cs typeface="Roboto Condensed Regular"/>
                </a:rPr>
                <a:t> and </a:t>
              </a:r>
              <a:r>
                <a:rPr lang="en-US" sz="2400" b="1" dirty="0">
                  <a:solidFill>
                    <a:srgbClr val="2399FE"/>
                  </a:solidFill>
                  <a:latin typeface="Roboto Condensed Regular"/>
                  <a:cs typeface="Roboto Condensed Regular"/>
                </a:rPr>
                <a:t>unified hashtags</a:t>
              </a:r>
              <a:r>
                <a:rPr lang="en-US" sz="2400" dirty="0">
                  <a:latin typeface="Roboto Condensed Regular"/>
                  <a:cs typeface="Roboto Condensed Regular"/>
                </a:rPr>
                <a:t> to help in the </a:t>
              </a:r>
              <a:r>
                <a:rPr lang="en-US" sz="2400" b="1" dirty="0">
                  <a:solidFill>
                    <a:srgbClr val="2399FE"/>
                  </a:solidFill>
                  <a:latin typeface="Roboto Condensed Regular"/>
                  <a:cs typeface="Roboto Condensed Regular"/>
                </a:rPr>
                <a:t>disaster relief </a:t>
              </a:r>
              <a:r>
                <a:rPr lang="en-US" sz="2400" b="1" dirty="0" smtClean="0">
                  <a:solidFill>
                    <a:srgbClr val="2399FE"/>
                  </a:solidFill>
                  <a:latin typeface="Roboto Condensed Regular"/>
                  <a:cs typeface="Roboto Condensed Regular"/>
                </a:rPr>
                <a:t>effort</a:t>
              </a:r>
              <a:r>
                <a:rPr lang="en-US" sz="2400" dirty="0" smtClean="0">
                  <a:latin typeface="Roboto Condensed Regular"/>
                  <a:cs typeface="Roboto Condensed Regular"/>
                </a:rPr>
                <a:t>.</a:t>
              </a:r>
              <a:r>
                <a:rPr lang="en-PH" sz="2400" dirty="0" smtClean="0">
                  <a:latin typeface="Roboto Condensed Regular"/>
                  <a:cs typeface="Roboto Condensed Regular"/>
                </a:rPr>
                <a:t> </a:t>
              </a:r>
              <a:endParaRPr lang="en-US" sz="2000" dirty="0">
                <a:latin typeface="Roboto Condensed Regular"/>
                <a:ea typeface="Roboto Condensed Bold" pitchFamily="2" charset="0"/>
                <a:cs typeface="Roboto Condensed Regular"/>
              </a:endParaRPr>
            </a:p>
          </p:txBody>
        </p:sp>
        <p:pic>
          <p:nvPicPr>
            <p:cNvPr id="2" name="Picture 1"/>
            <p:cNvPicPr>
              <a:picLocks noChangeAspect="1"/>
            </p:cNvPicPr>
            <p:nvPr/>
          </p:nvPicPr>
          <p:blipFill>
            <a:blip r:embed="rId3"/>
            <a:stretch>
              <a:fillRect/>
            </a:stretch>
          </p:blipFill>
          <p:spPr>
            <a:xfrm>
              <a:off x="1471184" y="1538819"/>
              <a:ext cx="2878657" cy="2878657"/>
            </a:xfrm>
            <a:prstGeom prst="rect">
              <a:avLst/>
            </a:prstGeom>
          </p:spPr>
        </p:pic>
      </p:grpSp>
      <p:sp>
        <p:nvSpPr>
          <p:cNvPr id="4" name="Rectangle 3"/>
          <p:cNvSpPr/>
          <p:nvPr/>
        </p:nvSpPr>
        <p:spPr>
          <a:xfrm>
            <a:off x="0" y="-9051"/>
            <a:ext cx="9220200" cy="798198"/>
          </a:xfrm>
          <a:prstGeom prst="rect">
            <a:avLst/>
          </a:prstGeom>
          <a:solidFill>
            <a:srgbClr val="2399FE"/>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5" name="TextBox 4"/>
          <p:cNvSpPr txBox="1"/>
          <p:nvPr/>
        </p:nvSpPr>
        <p:spPr>
          <a:xfrm>
            <a:off x="160447" y="144623"/>
            <a:ext cx="7276351" cy="502702"/>
          </a:xfrm>
          <a:prstGeom prst="rect">
            <a:avLst/>
          </a:prstGeom>
          <a:noFill/>
        </p:spPr>
        <p:txBody>
          <a:bodyPr wrap="none" rtlCol="0">
            <a:spAutoFit/>
          </a:bodyPr>
          <a:lstStyle/>
          <a:p>
            <a:pPr>
              <a:lnSpc>
                <a:spcPct val="80000"/>
              </a:lnSpc>
            </a:pPr>
            <a:r>
              <a:rPr lang="en-PH" sz="3200" b="1" dirty="0" smtClean="0">
                <a:solidFill>
                  <a:schemeClr val="bg1"/>
                </a:solidFill>
                <a:effectLst>
                  <a:outerShdw blurRad="50800" dist="38100" dir="5400000" algn="t" rotWithShape="0">
                    <a:prstClr val="black">
                      <a:alpha val="40000"/>
                    </a:prstClr>
                  </a:outerShdw>
                </a:effectLst>
                <a:latin typeface="Roboto Condensed Bold"/>
                <a:cs typeface="Roboto Condensed Bold"/>
              </a:rPr>
              <a:t>Overview of the Current State of Technology</a:t>
            </a:r>
            <a:endParaRPr lang="en-PH" sz="3200" b="1" dirty="0">
              <a:solidFill>
                <a:schemeClr val="bg1"/>
              </a:solidFill>
              <a:effectLst>
                <a:outerShdw blurRad="50800" dist="38100" dir="5400000" algn="t" rotWithShape="0">
                  <a:prstClr val="black">
                    <a:alpha val="40000"/>
                  </a:prstClr>
                </a:outerShdw>
              </a:effectLst>
              <a:latin typeface="Roboto Condensed Bold"/>
              <a:cs typeface="Roboto Condensed Bold"/>
            </a:endParaRPr>
          </a:p>
        </p:txBody>
      </p:sp>
      <p:sp>
        <p:nvSpPr>
          <p:cNvPr id="10" name="Oval 9"/>
          <p:cNvSpPr/>
          <p:nvPr/>
        </p:nvSpPr>
        <p:spPr>
          <a:xfrm>
            <a:off x="8241068" y="485244"/>
            <a:ext cx="614296" cy="614296"/>
          </a:xfrm>
          <a:prstGeom prst="ellipse">
            <a:avLst/>
          </a:prstGeom>
          <a:solidFill>
            <a:srgbClr val="FFC02D"/>
          </a:solidFill>
          <a:ln>
            <a:noFill/>
          </a:ln>
          <a:effectLst>
            <a:outerShdw blurRad="152400" dist="38100" dir="5400000" sx="97000" sy="97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2000" b="1" dirty="0" smtClean="0">
                <a:solidFill>
                  <a:schemeClr val="tx1">
                    <a:lumMod val="75000"/>
                    <a:lumOff val="25000"/>
                  </a:schemeClr>
                </a:solidFill>
                <a:latin typeface="Roboto Condensed Regular"/>
                <a:cs typeface="Roboto Condensed Regular"/>
              </a:rPr>
              <a:t>1</a:t>
            </a:r>
            <a:endParaRPr lang="en-PH" sz="2000" b="1" dirty="0">
              <a:solidFill>
                <a:schemeClr val="tx1">
                  <a:lumMod val="75000"/>
                  <a:lumOff val="25000"/>
                </a:schemeClr>
              </a:solidFill>
              <a:latin typeface="Roboto Condensed Regular"/>
              <a:cs typeface="Roboto Condensed Regular"/>
            </a:endParaRPr>
          </a:p>
        </p:txBody>
      </p:sp>
    </p:spTree>
    <p:custDataLst>
      <p:tags r:id="rId1"/>
    </p:custDataLst>
    <p:extLst>
      <p:ext uri="{BB962C8B-B14F-4D97-AF65-F5344CB8AC3E}">
        <p14:creationId xmlns:p14="http://schemas.microsoft.com/office/powerpoint/2010/main" val="246816042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400" fill="hold"/>
                                        <p:tgtEl>
                                          <p:spTgt spid="3"/>
                                        </p:tgtEl>
                                        <p:attrNameLst>
                                          <p:attrName>ppt_x</p:attrName>
                                        </p:attrNameLst>
                                      </p:cBhvr>
                                      <p:tavLst>
                                        <p:tav tm="0">
                                          <p:val>
                                            <p:strVal val="#ppt_x"/>
                                          </p:val>
                                        </p:tav>
                                        <p:tav tm="100000">
                                          <p:val>
                                            <p:strVal val="#ppt_x"/>
                                          </p:val>
                                        </p:tav>
                                      </p:tavLst>
                                    </p:anim>
                                    <p:anim calcmode="lin" valueType="num">
                                      <p:cBhvr additive="base">
                                        <p:cTn id="8" dur="4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xit" presetSubtype="1" accel="50000" fill="hold" nodeType="clickEffect">
                                  <p:stCondLst>
                                    <p:cond delay="0"/>
                                  </p:stCondLst>
                                  <p:childTnLst>
                                    <p:anim calcmode="lin" valueType="num">
                                      <p:cBhvr additive="base">
                                        <p:cTn id="12" dur="400"/>
                                        <p:tgtEl>
                                          <p:spTgt spid="3"/>
                                        </p:tgtEl>
                                        <p:attrNameLst>
                                          <p:attrName>ppt_x</p:attrName>
                                        </p:attrNameLst>
                                      </p:cBhvr>
                                      <p:tavLst>
                                        <p:tav tm="0">
                                          <p:val>
                                            <p:strVal val="ppt_x"/>
                                          </p:val>
                                        </p:tav>
                                        <p:tav tm="100000">
                                          <p:val>
                                            <p:strVal val="ppt_x"/>
                                          </p:val>
                                        </p:tav>
                                      </p:tavLst>
                                    </p:anim>
                                    <p:anim calcmode="lin" valueType="num">
                                      <p:cBhvr additive="base">
                                        <p:cTn id="13" dur="400"/>
                                        <p:tgtEl>
                                          <p:spTgt spid="3"/>
                                        </p:tgtEl>
                                        <p:attrNameLst>
                                          <p:attrName>ppt_y</p:attrName>
                                        </p:attrNameLst>
                                      </p:cBhvr>
                                      <p:tavLst>
                                        <p:tav tm="0">
                                          <p:val>
                                            <p:strVal val="ppt_y"/>
                                          </p:val>
                                        </p:tav>
                                        <p:tav tm="100000">
                                          <p:val>
                                            <p:strVal val="0-ppt_h/2"/>
                                          </p:val>
                                        </p:tav>
                                      </p:tavLst>
                                    </p:anim>
                                    <p:set>
                                      <p:cBhvr>
                                        <p:cTn id="14" dur="1" fill="hold">
                                          <p:stCondLst>
                                            <p:cond delay="3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16"/>
          <p:cNvGrpSpPr/>
          <p:nvPr/>
        </p:nvGrpSpPr>
        <p:grpSpPr>
          <a:xfrm>
            <a:off x="1155405" y="2112074"/>
            <a:ext cx="6765636" cy="2163577"/>
            <a:chOff x="1153673" y="959570"/>
            <a:chExt cx="6765636" cy="1247023"/>
          </a:xfrm>
        </p:grpSpPr>
        <p:sp>
          <p:nvSpPr>
            <p:cNvPr id="18" name="Rectangle 17"/>
            <p:cNvSpPr/>
            <p:nvPr/>
          </p:nvSpPr>
          <p:spPr>
            <a:xfrm>
              <a:off x="1153673" y="959570"/>
              <a:ext cx="6765636" cy="1247023"/>
            </a:xfrm>
            <a:prstGeom prst="rect">
              <a:avLst/>
            </a:prstGeom>
            <a:solidFill>
              <a:schemeClr val="bg1"/>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19" name="TextBox 18"/>
            <p:cNvSpPr txBox="1"/>
            <p:nvPr/>
          </p:nvSpPr>
          <p:spPr>
            <a:xfrm>
              <a:off x="1461957" y="1113018"/>
              <a:ext cx="6125538" cy="904706"/>
            </a:xfrm>
            <a:prstGeom prst="rect">
              <a:avLst/>
            </a:prstGeom>
            <a:noFill/>
          </p:spPr>
          <p:txBody>
            <a:bodyPr wrap="square" rtlCol="0">
              <a:spAutoFit/>
            </a:bodyPr>
            <a:lstStyle/>
            <a:p>
              <a:pPr algn="ctr"/>
              <a:r>
                <a:rPr lang="en-US" sz="2400" dirty="0" smtClean="0">
                  <a:latin typeface="Roboto Condensed Regular"/>
                  <a:cs typeface="Roboto Condensed Regular"/>
                </a:rPr>
                <a:t>To </a:t>
              </a:r>
              <a:r>
                <a:rPr lang="en-US" sz="2400" dirty="0">
                  <a:latin typeface="Roboto Condensed Regular"/>
                  <a:cs typeface="Roboto Condensed Regular"/>
                </a:rPr>
                <a:t>create an </a:t>
              </a:r>
              <a:r>
                <a:rPr lang="en-US" sz="2400" b="1" dirty="0">
                  <a:solidFill>
                    <a:srgbClr val="2399FE"/>
                  </a:solidFill>
                  <a:latin typeface="Roboto Condensed Regular"/>
                  <a:cs typeface="Roboto Condensed Regular"/>
                </a:rPr>
                <a:t>information extraction (IE) system</a:t>
              </a:r>
              <a:r>
                <a:rPr lang="en-US" sz="2400" dirty="0">
                  <a:latin typeface="Roboto Condensed Regular"/>
                  <a:cs typeface="Roboto Condensed Regular"/>
                </a:rPr>
                <a:t> for </a:t>
              </a:r>
              <a:r>
                <a:rPr lang="en-US" sz="2400" b="1" dirty="0">
                  <a:solidFill>
                    <a:srgbClr val="2399FE"/>
                  </a:solidFill>
                  <a:latin typeface="Roboto Condensed Regular"/>
                  <a:cs typeface="Roboto Condensed Regular"/>
                </a:rPr>
                <a:t>disaster-related Twitter content</a:t>
              </a:r>
              <a:r>
                <a:rPr lang="en-US" sz="2400" dirty="0">
                  <a:latin typeface="Roboto Condensed Regular"/>
                  <a:cs typeface="Roboto Condensed Regular"/>
                </a:rPr>
                <a:t> which is written in the </a:t>
              </a:r>
              <a:r>
                <a:rPr lang="en-US" sz="2400" b="1" dirty="0">
                  <a:solidFill>
                    <a:srgbClr val="2399FE"/>
                  </a:solidFill>
                  <a:latin typeface="Roboto Condensed Regular"/>
                  <a:cs typeface="Roboto Condensed Regular"/>
                </a:rPr>
                <a:t>Filipino language</a:t>
              </a:r>
              <a:r>
                <a:rPr lang="en-US" sz="2400" dirty="0">
                  <a:latin typeface="Roboto Condensed Regular"/>
                  <a:cs typeface="Roboto Condensed Regular"/>
                </a:rPr>
                <a:t> (with respect to the </a:t>
              </a:r>
              <a:r>
                <a:rPr lang="en-US" sz="2400" b="1" dirty="0">
                  <a:solidFill>
                    <a:srgbClr val="2399FE"/>
                  </a:solidFill>
                  <a:latin typeface="Roboto Condensed Regular"/>
                  <a:cs typeface="Roboto Condensed Regular"/>
                </a:rPr>
                <a:t>TXTSPK</a:t>
              </a:r>
              <a:r>
                <a:rPr lang="en-US" sz="2400" dirty="0">
                  <a:latin typeface="Roboto Condensed Regular"/>
                  <a:cs typeface="Roboto Condensed Regular"/>
                </a:rPr>
                <a:t> and </a:t>
              </a:r>
              <a:r>
                <a:rPr lang="en-US" sz="2400" b="1" dirty="0">
                  <a:solidFill>
                    <a:srgbClr val="2399FE"/>
                  </a:solidFill>
                  <a:latin typeface="Roboto Condensed Regular"/>
                  <a:cs typeface="Roboto Condensed Regular"/>
                </a:rPr>
                <a:t>code-switching</a:t>
              </a:r>
              <a:r>
                <a:rPr lang="en-US" sz="2400" dirty="0">
                  <a:latin typeface="Roboto Condensed Regular"/>
                  <a:cs typeface="Roboto Condensed Regular"/>
                </a:rPr>
                <a:t> writing styles</a:t>
              </a:r>
              <a:r>
                <a:rPr lang="en-US" sz="2400" dirty="0" smtClean="0">
                  <a:latin typeface="Roboto Condensed Regular"/>
                  <a:cs typeface="Roboto Condensed Regular"/>
                </a:rPr>
                <a:t>).</a:t>
              </a:r>
              <a:r>
                <a:rPr lang="en-PH" sz="2400" dirty="0" smtClean="0">
                  <a:latin typeface="Roboto Condensed Regular"/>
                  <a:cs typeface="Roboto Condensed Regular"/>
                </a:rPr>
                <a:t> </a:t>
              </a:r>
              <a:endParaRPr lang="en-PH" sz="2400" dirty="0">
                <a:latin typeface="Roboto Condensed Regular"/>
                <a:cs typeface="Roboto Condensed Regular"/>
              </a:endParaRPr>
            </a:p>
          </p:txBody>
        </p:sp>
      </p:grpSp>
      <p:grpSp>
        <p:nvGrpSpPr>
          <p:cNvPr id="12" name="Group 11"/>
          <p:cNvGrpSpPr/>
          <p:nvPr/>
        </p:nvGrpSpPr>
        <p:grpSpPr>
          <a:xfrm>
            <a:off x="1153673" y="1446389"/>
            <a:ext cx="6765636" cy="536524"/>
            <a:chOff x="1153673" y="959571"/>
            <a:chExt cx="6765636" cy="536524"/>
          </a:xfrm>
        </p:grpSpPr>
        <p:sp>
          <p:nvSpPr>
            <p:cNvPr id="7" name="Rectangle 6"/>
            <p:cNvSpPr/>
            <p:nvPr/>
          </p:nvSpPr>
          <p:spPr>
            <a:xfrm>
              <a:off x="1153673" y="959571"/>
              <a:ext cx="6765636" cy="536524"/>
            </a:xfrm>
            <a:prstGeom prst="rect">
              <a:avLst/>
            </a:prstGeom>
            <a:solidFill>
              <a:schemeClr val="tx1">
                <a:lumMod val="75000"/>
                <a:lumOff val="25000"/>
              </a:schemeClr>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9" name="TextBox 8"/>
            <p:cNvSpPr txBox="1"/>
            <p:nvPr/>
          </p:nvSpPr>
          <p:spPr>
            <a:xfrm>
              <a:off x="1463689" y="988172"/>
              <a:ext cx="6123805" cy="430887"/>
            </a:xfrm>
            <a:prstGeom prst="rect">
              <a:avLst/>
            </a:prstGeom>
            <a:noFill/>
          </p:spPr>
          <p:txBody>
            <a:bodyPr wrap="square" rtlCol="0">
              <a:spAutoFit/>
            </a:bodyPr>
            <a:lstStyle/>
            <a:p>
              <a:pPr algn="ctr"/>
              <a:r>
                <a:rPr lang="en-PH" sz="2200" b="1" dirty="0" smtClean="0">
                  <a:solidFill>
                    <a:schemeClr val="bg1"/>
                  </a:solidFill>
                  <a:latin typeface="Roboto Condensed"/>
                </a:rPr>
                <a:t>THE MAIN CHALLENGE</a:t>
              </a:r>
              <a:endParaRPr lang="en-PH" sz="2200" b="1" dirty="0">
                <a:solidFill>
                  <a:schemeClr val="bg1"/>
                </a:solidFill>
                <a:latin typeface="Roboto Condensed"/>
              </a:endParaRPr>
            </a:p>
          </p:txBody>
        </p:sp>
      </p:grpSp>
      <p:sp>
        <p:nvSpPr>
          <p:cNvPr id="4" name="Rectangle 3"/>
          <p:cNvSpPr/>
          <p:nvPr/>
        </p:nvSpPr>
        <p:spPr>
          <a:xfrm>
            <a:off x="0" y="-9051"/>
            <a:ext cx="9220200" cy="798198"/>
          </a:xfrm>
          <a:prstGeom prst="rect">
            <a:avLst/>
          </a:prstGeom>
          <a:solidFill>
            <a:srgbClr val="2399FE"/>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5" name="TextBox 4"/>
          <p:cNvSpPr txBox="1"/>
          <p:nvPr/>
        </p:nvSpPr>
        <p:spPr>
          <a:xfrm>
            <a:off x="160447" y="144623"/>
            <a:ext cx="7276351" cy="502702"/>
          </a:xfrm>
          <a:prstGeom prst="rect">
            <a:avLst/>
          </a:prstGeom>
          <a:noFill/>
        </p:spPr>
        <p:txBody>
          <a:bodyPr wrap="none" rtlCol="0">
            <a:spAutoFit/>
          </a:bodyPr>
          <a:lstStyle/>
          <a:p>
            <a:pPr>
              <a:lnSpc>
                <a:spcPct val="80000"/>
              </a:lnSpc>
            </a:pPr>
            <a:r>
              <a:rPr lang="en-PH" sz="3200" b="1" dirty="0" smtClean="0">
                <a:solidFill>
                  <a:schemeClr val="bg1"/>
                </a:solidFill>
                <a:effectLst>
                  <a:outerShdw blurRad="50800" dist="38100" dir="5400000" algn="t" rotWithShape="0">
                    <a:prstClr val="black">
                      <a:alpha val="40000"/>
                    </a:prstClr>
                  </a:outerShdw>
                </a:effectLst>
                <a:latin typeface="Roboto Condensed Bold"/>
                <a:cs typeface="Roboto Condensed Bold"/>
              </a:rPr>
              <a:t>Overview of the Current State of Technology</a:t>
            </a:r>
            <a:endParaRPr lang="en-PH" sz="3200" b="1" dirty="0">
              <a:solidFill>
                <a:schemeClr val="bg1"/>
              </a:solidFill>
              <a:effectLst>
                <a:outerShdw blurRad="50800" dist="38100" dir="5400000" algn="t" rotWithShape="0">
                  <a:prstClr val="black">
                    <a:alpha val="40000"/>
                  </a:prstClr>
                </a:outerShdw>
              </a:effectLst>
              <a:latin typeface="Roboto Condensed Bold"/>
              <a:cs typeface="Roboto Condensed Bold"/>
            </a:endParaRPr>
          </a:p>
        </p:txBody>
      </p:sp>
      <p:sp>
        <p:nvSpPr>
          <p:cNvPr id="10" name="Oval 9"/>
          <p:cNvSpPr/>
          <p:nvPr/>
        </p:nvSpPr>
        <p:spPr>
          <a:xfrm>
            <a:off x="8241068" y="485244"/>
            <a:ext cx="614296" cy="614296"/>
          </a:xfrm>
          <a:prstGeom prst="ellipse">
            <a:avLst/>
          </a:prstGeom>
          <a:solidFill>
            <a:srgbClr val="FFC02D"/>
          </a:solidFill>
          <a:ln>
            <a:noFill/>
          </a:ln>
          <a:effectLst>
            <a:outerShdw blurRad="152400" dist="38100" dir="5400000" sx="97000" sy="97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2000" b="1" dirty="0" smtClean="0">
                <a:solidFill>
                  <a:schemeClr val="tx1">
                    <a:lumMod val="75000"/>
                    <a:lumOff val="25000"/>
                  </a:schemeClr>
                </a:solidFill>
                <a:latin typeface="Roboto Condensed Regular"/>
                <a:cs typeface="Roboto Condensed Regular"/>
              </a:rPr>
              <a:t>1</a:t>
            </a:r>
            <a:endParaRPr lang="en-PH" sz="2000" b="1" dirty="0">
              <a:solidFill>
                <a:schemeClr val="tx1">
                  <a:lumMod val="75000"/>
                  <a:lumOff val="25000"/>
                </a:schemeClr>
              </a:solidFill>
              <a:latin typeface="Roboto Condensed Regular"/>
              <a:cs typeface="Roboto Condensed Regular"/>
            </a:endParaRPr>
          </a:p>
        </p:txBody>
      </p:sp>
      <p:sp>
        <p:nvSpPr>
          <p:cNvPr id="13" name="Oval 12"/>
          <p:cNvSpPr/>
          <p:nvPr/>
        </p:nvSpPr>
        <p:spPr>
          <a:xfrm>
            <a:off x="8241068" y="481999"/>
            <a:ext cx="614296" cy="614296"/>
          </a:xfrm>
          <a:prstGeom prst="ellipse">
            <a:avLst/>
          </a:prstGeom>
          <a:solidFill>
            <a:srgbClr val="FFC02D"/>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Tree>
    <p:custDataLst>
      <p:tags r:id="rId1"/>
    </p:custDataLst>
    <p:extLst>
      <p:ext uri="{BB962C8B-B14F-4D97-AF65-F5344CB8AC3E}">
        <p14:creationId xmlns:p14="http://schemas.microsoft.com/office/powerpoint/2010/main" val="187049798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400" fill="hold"/>
                                        <p:tgtEl>
                                          <p:spTgt spid="12"/>
                                        </p:tgtEl>
                                        <p:attrNameLst>
                                          <p:attrName>ppt_x</p:attrName>
                                        </p:attrNameLst>
                                      </p:cBhvr>
                                      <p:tavLst>
                                        <p:tav tm="0">
                                          <p:val>
                                            <p:strVal val="#ppt_x"/>
                                          </p:val>
                                        </p:tav>
                                        <p:tav tm="100000">
                                          <p:val>
                                            <p:strVal val="#ppt_x"/>
                                          </p:val>
                                        </p:tav>
                                      </p:tavLst>
                                    </p:anim>
                                    <p:anim calcmode="lin" valueType="num">
                                      <p:cBhvr additive="base">
                                        <p:cTn id="8" dur="40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4" decel="50000" fill="hold" nodeType="withEffect">
                                  <p:stCondLst>
                                    <p:cond delay="10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400" fill="hold"/>
                                        <p:tgtEl>
                                          <p:spTgt spid="17"/>
                                        </p:tgtEl>
                                        <p:attrNameLst>
                                          <p:attrName>ppt_x</p:attrName>
                                        </p:attrNameLst>
                                      </p:cBhvr>
                                      <p:tavLst>
                                        <p:tav tm="0">
                                          <p:val>
                                            <p:strVal val="#ppt_x"/>
                                          </p:val>
                                        </p:tav>
                                        <p:tav tm="100000">
                                          <p:val>
                                            <p:strVal val="#ppt_x"/>
                                          </p:val>
                                        </p:tav>
                                      </p:tavLst>
                                    </p:anim>
                                    <p:anim calcmode="lin" valueType="num">
                                      <p:cBhvr additive="base">
                                        <p:cTn id="12" dur="4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hidden"/>
                                      </p:to>
                                    </p:set>
                                  </p:childTnLst>
                                </p:cTn>
                              </p:par>
                              <p:par>
                                <p:cTn id="17" presetID="1" presetClass="entr" presetSubtype="0"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par>
                          <p:cTn id="19" fill="hold">
                            <p:stCondLst>
                              <p:cond delay="0"/>
                            </p:stCondLst>
                            <p:childTnLst>
                              <p:par>
                                <p:cTn id="20" presetID="42" presetClass="path" presetSubtype="0" decel="50000" fill="hold" grpId="2" nodeType="afterEffect">
                                  <p:stCondLst>
                                    <p:cond delay="0"/>
                                  </p:stCondLst>
                                  <p:childTnLst>
                                    <p:animMotion origin="layout" path="M -2.22222E-6 4.93827E-6 L -0.42691 0.35308 " pathEditMode="relative" rAng="0" ptsTypes="AA">
                                      <p:cBhvr>
                                        <p:cTn id="21" dur="300" fill="hold"/>
                                        <p:tgtEl>
                                          <p:spTgt spid="13"/>
                                        </p:tgtEl>
                                        <p:attrNameLst>
                                          <p:attrName>ppt_x</p:attrName>
                                          <p:attrName>ppt_y</p:attrName>
                                        </p:attrNameLst>
                                      </p:cBhvr>
                                      <p:rCtr x="-21354" y="17654"/>
                                    </p:animMotion>
                                  </p:childTnLst>
                                </p:cTn>
                              </p:par>
                            </p:childTnLst>
                          </p:cTn>
                        </p:par>
                        <p:par>
                          <p:cTn id="22" fill="hold">
                            <p:stCondLst>
                              <p:cond delay="300"/>
                            </p:stCondLst>
                            <p:childTnLst>
                              <p:par>
                                <p:cTn id="23" presetID="6" presetClass="emph" presetSubtype="0" fill="hold" grpId="1" nodeType="afterEffect">
                                  <p:stCondLst>
                                    <p:cond delay="0"/>
                                  </p:stCondLst>
                                  <p:childTnLst>
                                    <p:animScale>
                                      <p:cBhvr>
                                        <p:cTn id="24" dur="700" fill="hold"/>
                                        <p:tgtEl>
                                          <p:spTgt spid="13"/>
                                        </p:tgtEl>
                                      </p:cBhvr>
                                      <p:by x="8000000" y="80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3" grpId="0" animBg="1"/>
      <p:bldP spid="13" grpId="1" animBg="1"/>
      <p:bldP spid="13" grpId="2" animBg="1"/>
    </p:bldLst>
  </p:timing>
</p:sld>
</file>

<file path=ppt/tags/tag1.xml><?xml version="1.0" encoding="utf-8"?>
<p:tagLst xmlns:a="http://schemas.openxmlformats.org/drawingml/2006/main" xmlns:r="http://schemas.openxmlformats.org/officeDocument/2006/relationships" xmlns:p="http://schemas.openxmlformats.org/presentationml/2006/main">
  <p:tag name="TIMING" val="|0.5"/>
</p:tagLst>
</file>

<file path=ppt/tags/tag10.xml><?xml version="1.0" encoding="utf-8"?>
<p:tagLst xmlns:a="http://schemas.openxmlformats.org/drawingml/2006/main" xmlns:r="http://schemas.openxmlformats.org/officeDocument/2006/relationships" xmlns:p="http://schemas.openxmlformats.org/presentationml/2006/main">
  <p:tag name="TIMING" val="|0.7"/>
</p:tagLst>
</file>

<file path=ppt/tags/tag11.xml><?xml version="1.0" encoding="utf-8"?>
<p:tagLst xmlns:a="http://schemas.openxmlformats.org/drawingml/2006/main" xmlns:r="http://schemas.openxmlformats.org/officeDocument/2006/relationships" xmlns:p="http://schemas.openxmlformats.org/presentationml/2006/main">
  <p:tag name="TIMING" val="|0.7"/>
</p:tagLst>
</file>

<file path=ppt/tags/tag12.xml><?xml version="1.0" encoding="utf-8"?>
<p:tagLst xmlns:a="http://schemas.openxmlformats.org/drawingml/2006/main" xmlns:r="http://schemas.openxmlformats.org/officeDocument/2006/relationships" xmlns:p="http://schemas.openxmlformats.org/presentationml/2006/main">
  <p:tag name="TIMING" val="|0.7"/>
</p:tagLst>
</file>

<file path=ppt/tags/tag13.xml><?xml version="1.0" encoding="utf-8"?>
<p:tagLst xmlns:a="http://schemas.openxmlformats.org/drawingml/2006/main" xmlns:r="http://schemas.openxmlformats.org/officeDocument/2006/relationships" xmlns:p="http://schemas.openxmlformats.org/presentationml/2006/main">
  <p:tag name="TIMING" val="|0.7"/>
</p:tagLst>
</file>

<file path=ppt/tags/tag14.xml><?xml version="1.0" encoding="utf-8"?>
<p:tagLst xmlns:a="http://schemas.openxmlformats.org/drawingml/2006/main" xmlns:r="http://schemas.openxmlformats.org/officeDocument/2006/relationships" xmlns:p="http://schemas.openxmlformats.org/presentationml/2006/main">
  <p:tag name="TIMING" val="|0.7"/>
</p:tagLst>
</file>

<file path=ppt/tags/tag15.xml><?xml version="1.0" encoding="utf-8"?>
<p:tagLst xmlns:a="http://schemas.openxmlformats.org/drawingml/2006/main" xmlns:r="http://schemas.openxmlformats.org/officeDocument/2006/relationships" xmlns:p="http://schemas.openxmlformats.org/presentationml/2006/main">
  <p:tag name="TIMING" val="|0.5"/>
</p:tagLst>
</file>

<file path=ppt/tags/tag16.xml><?xml version="1.0" encoding="utf-8"?>
<p:tagLst xmlns:a="http://schemas.openxmlformats.org/drawingml/2006/main" xmlns:r="http://schemas.openxmlformats.org/officeDocument/2006/relationships" xmlns:p="http://schemas.openxmlformats.org/presentationml/2006/main">
  <p:tag name="TIMING" val="|0.7"/>
</p:tagLst>
</file>

<file path=ppt/tags/tag17.xml><?xml version="1.0" encoding="utf-8"?>
<p:tagLst xmlns:a="http://schemas.openxmlformats.org/drawingml/2006/main" xmlns:r="http://schemas.openxmlformats.org/officeDocument/2006/relationships" xmlns:p="http://schemas.openxmlformats.org/presentationml/2006/main">
  <p:tag name="TIMING" val="|0.7"/>
</p:tagLst>
</file>

<file path=ppt/tags/tag18.xml><?xml version="1.0" encoding="utf-8"?>
<p:tagLst xmlns:a="http://schemas.openxmlformats.org/drawingml/2006/main" xmlns:r="http://schemas.openxmlformats.org/officeDocument/2006/relationships" xmlns:p="http://schemas.openxmlformats.org/presentationml/2006/main">
  <p:tag name="TIMING" val="|0.7"/>
</p:tagLst>
</file>

<file path=ppt/tags/tag19.xml><?xml version="1.0" encoding="utf-8"?>
<p:tagLst xmlns:a="http://schemas.openxmlformats.org/drawingml/2006/main" xmlns:r="http://schemas.openxmlformats.org/officeDocument/2006/relationships" xmlns:p="http://schemas.openxmlformats.org/presentationml/2006/main">
  <p:tag name="TIMING" val="|0.7"/>
</p:tagLst>
</file>

<file path=ppt/tags/tag2.xml><?xml version="1.0" encoding="utf-8"?>
<p:tagLst xmlns:a="http://schemas.openxmlformats.org/drawingml/2006/main" xmlns:r="http://schemas.openxmlformats.org/officeDocument/2006/relationships" xmlns:p="http://schemas.openxmlformats.org/presentationml/2006/main">
  <p:tag name="TIMING" val="|0.1|1.2"/>
</p:tagLst>
</file>

<file path=ppt/tags/tag20.xml><?xml version="1.0" encoding="utf-8"?>
<p:tagLst xmlns:a="http://schemas.openxmlformats.org/drawingml/2006/main" xmlns:r="http://schemas.openxmlformats.org/officeDocument/2006/relationships" xmlns:p="http://schemas.openxmlformats.org/presentationml/2006/main">
  <p:tag name="TIMING" val="|0.7"/>
</p:tagLst>
</file>

<file path=ppt/tags/tag21.xml><?xml version="1.0" encoding="utf-8"?>
<p:tagLst xmlns:a="http://schemas.openxmlformats.org/drawingml/2006/main" xmlns:r="http://schemas.openxmlformats.org/officeDocument/2006/relationships" xmlns:p="http://schemas.openxmlformats.org/presentationml/2006/main">
  <p:tag name="TIMING" val="|0.7"/>
</p:tagLst>
</file>

<file path=ppt/tags/tag22.xml><?xml version="1.0" encoding="utf-8"?>
<p:tagLst xmlns:a="http://schemas.openxmlformats.org/drawingml/2006/main" xmlns:r="http://schemas.openxmlformats.org/officeDocument/2006/relationships" xmlns:p="http://schemas.openxmlformats.org/presentationml/2006/main">
  <p:tag name="TIMING" val="|0.7"/>
</p:tagLst>
</file>

<file path=ppt/tags/tag23.xml><?xml version="1.0" encoding="utf-8"?>
<p:tagLst xmlns:a="http://schemas.openxmlformats.org/drawingml/2006/main" xmlns:r="http://schemas.openxmlformats.org/officeDocument/2006/relationships" xmlns:p="http://schemas.openxmlformats.org/presentationml/2006/main">
  <p:tag name="TIMING" val="|0.7"/>
</p:tagLst>
</file>

<file path=ppt/tags/tag24.xml><?xml version="1.0" encoding="utf-8"?>
<p:tagLst xmlns:a="http://schemas.openxmlformats.org/drawingml/2006/main" xmlns:r="http://schemas.openxmlformats.org/officeDocument/2006/relationships" xmlns:p="http://schemas.openxmlformats.org/presentationml/2006/main">
  <p:tag name="TIMING" val="|0.7"/>
</p:tagLst>
</file>

<file path=ppt/tags/tag25.xml><?xml version="1.0" encoding="utf-8"?>
<p:tagLst xmlns:a="http://schemas.openxmlformats.org/drawingml/2006/main" xmlns:r="http://schemas.openxmlformats.org/officeDocument/2006/relationships" xmlns:p="http://schemas.openxmlformats.org/presentationml/2006/main">
  <p:tag name="TIMING" val="|0.7"/>
</p:tagLst>
</file>

<file path=ppt/tags/tag26.xml><?xml version="1.0" encoding="utf-8"?>
<p:tagLst xmlns:a="http://schemas.openxmlformats.org/drawingml/2006/main" xmlns:r="http://schemas.openxmlformats.org/officeDocument/2006/relationships" xmlns:p="http://schemas.openxmlformats.org/presentationml/2006/main">
  <p:tag name="TIMING" val="|0.7"/>
</p:tagLst>
</file>

<file path=ppt/tags/tag27.xml><?xml version="1.0" encoding="utf-8"?>
<p:tagLst xmlns:a="http://schemas.openxmlformats.org/drawingml/2006/main" xmlns:r="http://schemas.openxmlformats.org/officeDocument/2006/relationships" xmlns:p="http://schemas.openxmlformats.org/presentationml/2006/main">
  <p:tag name="TIMING" val="|0.7"/>
</p:tagLst>
</file>

<file path=ppt/tags/tag28.xml><?xml version="1.0" encoding="utf-8"?>
<p:tagLst xmlns:a="http://schemas.openxmlformats.org/drawingml/2006/main" xmlns:r="http://schemas.openxmlformats.org/officeDocument/2006/relationships" xmlns:p="http://schemas.openxmlformats.org/presentationml/2006/main">
  <p:tag name="TIMING" val="|0.7"/>
</p:tagLst>
</file>

<file path=ppt/tags/tag29.xml><?xml version="1.0" encoding="utf-8"?>
<p:tagLst xmlns:a="http://schemas.openxmlformats.org/drawingml/2006/main" xmlns:r="http://schemas.openxmlformats.org/officeDocument/2006/relationships" xmlns:p="http://schemas.openxmlformats.org/presentationml/2006/main">
  <p:tag name="TIMING" val="|0.5"/>
</p:tagLst>
</file>

<file path=ppt/tags/tag3.xml><?xml version="1.0" encoding="utf-8"?>
<p:tagLst xmlns:a="http://schemas.openxmlformats.org/drawingml/2006/main" xmlns:r="http://schemas.openxmlformats.org/officeDocument/2006/relationships" xmlns:p="http://schemas.openxmlformats.org/presentationml/2006/main">
  <p:tag name="TIMING" val="|0.5"/>
</p:tagLst>
</file>

<file path=ppt/tags/tag30.xml><?xml version="1.0" encoding="utf-8"?>
<p:tagLst xmlns:a="http://schemas.openxmlformats.org/drawingml/2006/main" xmlns:r="http://schemas.openxmlformats.org/officeDocument/2006/relationships" xmlns:p="http://schemas.openxmlformats.org/presentationml/2006/main">
  <p:tag name="TIMING" val="|0.7"/>
</p:tagLst>
</file>

<file path=ppt/tags/tag31.xml><?xml version="1.0" encoding="utf-8"?>
<p:tagLst xmlns:a="http://schemas.openxmlformats.org/drawingml/2006/main" xmlns:r="http://schemas.openxmlformats.org/officeDocument/2006/relationships" xmlns:p="http://schemas.openxmlformats.org/presentationml/2006/main">
  <p:tag name="TIMING" val="|0.7"/>
</p:tagLst>
</file>

<file path=ppt/tags/tag32.xml><?xml version="1.0" encoding="utf-8"?>
<p:tagLst xmlns:a="http://schemas.openxmlformats.org/drawingml/2006/main" xmlns:r="http://schemas.openxmlformats.org/officeDocument/2006/relationships" xmlns:p="http://schemas.openxmlformats.org/presentationml/2006/main">
  <p:tag name="TIMING" val="|0.7"/>
</p:tagLst>
</file>

<file path=ppt/tags/tag33.xml><?xml version="1.0" encoding="utf-8"?>
<p:tagLst xmlns:a="http://schemas.openxmlformats.org/drawingml/2006/main" xmlns:r="http://schemas.openxmlformats.org/officeDocument/2006/relationships" xmlns:p="http://schemas.openxmlformats.org/presentationml/2006/main">
  <p:tag name="TIMING" val="|0.7"/>
</p:tagLst>
</file>

<file path=ppt/tags/tag34.xml><?xml version="1.0" encoding="utf-8"?>
<p:tagLst xmlns:a="http://schemas.openxmlformats.org/drawingml/2006/main" xmlns:r="http://schemas.openxmlformats.org/officeDocument/2006/relationships" xmlns:p="http://schemas.openxmlformats.org/presentationml/2006/main">
  <p:tag name="TIMING" val="|0.7"/>
</p:tagLst>
</file>

<file path=ppt/tags/tag35.xml><?xml version="1.0" encoding="utf-8"?>
<p:tagLst xmlns:a="http://schemas.openxmlformats.org/drawingml/2006/main" xmlns:r="http://schemas.openxmlformats.org/officeDocument/2006/relationships" xmlns:p="http://schemas.openxmlformats.org/presentationml/2006/main">
  <p:tag name="TIMING" val="|0.7"/>
</p:tagLst>
</file>

<file path=ppt/tags/tag36.xml><?xml version="1.0" encoding="utf-8"?>
<p:tagLst xmlns:a="http://schemas.openxmlformats.org/drawingml/2006/main" xmlns:r="http://schemas.openxmlformats.org/officeDocument/2006/relationships" xmlns:p="http://schemas.openxmlformats.org/presentationml/2006/main">
  <p:tag name="TIMING" val="|0.5"/>
</p:tagLst>
</file>

<file path=ppt/tags/tag37.xml><?xml version="1.0" encoding="utf-8"?>
<p:tagLst xmlns:a="http://schemas.openxmlformats.org/drawingml/2006/main" xmlns:r="http://schemas.openxmlformats.org/officeDocument/2006/relationships" xmlns:p="http://schemas.openxmlformats.org/presentationml/2006/main">
  <p:tag name="TIMING" val="|0.7"/>
</p:tagLst>
</file>

<file path=ppt/tags/tag38.xml><?xml version="1.0" encoding="utf-8"?>
<p:tagLst xmlns:a="http://schemas.openxmlformats.org/drawingml/2006/main" xmlns:r="http://schemas.openxmlformats.org/officeDocument/2006/relationships" xmlns:p="http://schemas.openxmlformats.org/presentationml/2006/main">
  <p:tag name="TIMING" val="|0.7"/>
</p:tagLst>
</file>

<file path=ppt/tags/tag39.xml><?xml version="1.0" encoding="utf-8"?>
<p:tagLst xmlns:a="http://schemas.openxmlformats.org/drawingml/2006/main" xmlns:r="http://schemas.openxmlformats.org/officeDocument/2006/relationships" xmlns:p="http://schemas.openxmlformats.org/presentationml/2006/main">
  <p:tag name="TIMING" val="|0.7"/>
</p:tagLst>
</file>

<file path=ppt/tags/tag4.xml><?xml version="1.0" encoding="utf-8"?>
<p:tagLst xmlns:a="http://schemas.openxmlformats.org/drawingml/2006/main" xmlns:r="http://schemas.openxmlformats.org/officeDocument/2006/relationships" xmlns:p="http://schemas.openxmlformats.org/presentationml/2006/main">
  <p:tag name="TIMING" val="|0.7"/>
</p:tagLst>
</file>

<file path=ppt/tags/tag40.xml><?xml version="1.0" encoding="utf-8"?>
<p:tagLst xmlns:a="http://schemas.openxmlformats.org/drawingml/2006/main" xmlns:r="http://schemas.openxmlformats.org/officeDocument/2006/relationships" xmlns:p="http://schemas.openxmlformats.org/presentationml/2006/main">
  <p:tag name="TIMING" val="|0.5"/>
</p:tagLst>
</file>

<file path=ppt/tags/tag5.xml><?xml version="1.0" encoding="utf-8"?>
<p:tagLst xmlns:a="http://schemas.openxmlformats.org/drawingml/2006/main" xmlns:r="http://schemas.openxmlformats.org/officeDocument/2006/relationships" xmlns:p="http://schemas.openxmlformats.org/presentationml/2006/main">
  <p:tag name="TIMING" val="|0.7"/>
</p:tagLst>
</file>

<file path=ppt/tags/tag6.xml><?xml version="1.0" encoding="utf-8"?>
<p:tagLst xmlns:a="http://schemas.openxmlformats.org/drawingml/2006/main" xmlns:r="http://schemas.openxmlformats.org/officeDocument/2006/relationships" xmlns:p="http://schemas.openxmlformats.org/presentationml/2006/main">
  <p:tag name="TIMING" val="|0.7"/>
</p:tagLst>
</file>

<file path=ppt/tags/tag7.xml><?xml version="1.0" encoding="utf-8"?>
<p:tagLst xmlns:a="http://schemas.openxmlformats.org/drawingml/2006/main" xmlns:r="http://schemas.openxmlformats.org/officeDocument/2006/relationships" xmlns:p="http://schemas.openxmlformats.org/presentationml/2006/main">
  <p:tag name="TIMING" val="|0.7"/>
</p:tagLst>
</file>

<file path=ppt/tags/tag8.xml><?xml version="1.0" encoding="utf-8"?>
<p:tagLst xmlns:a="http://schemas.openxmlformats.org/drawingml/2006/main" xmlns:r="http://schemas.openxmlformats.org/officeDocument/2006/relationships" xmlns:p="http://schemas.openxmlformats.org/presentationml/2006/main">
  <p:tag name="TIMING" val="|0.7"/>
</p:tagLst>
</file>

<file path=ppt/tags/tag9.xml><?xml version="1.0" encoding="utf-8"?>
<p:tagLst xmlns:a="http://schemas.openxmlformats.org/drawingml/2006/main" xmlns:r="http://schemas.openxmlformats.org/officeDocument/2006/relationships" xmlns:p="http://schemas.openxmlformats.org/presentationml/2006/main">
  <p:tag name="TIMING" val="|0.5"/>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2970</TotalTime>
  <Words>1565</Words>
  <Application>Microsoft Office PowerPoint</Application>
  <PresentationFormat>On-screen Show (16:9)</PresentationFormat>
  <Paragraphs>236</Paragraphs>
  <Slides>41</Slides>
  <Notes>36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41</vt:i4>
      </vt:variant>
    </vt:vector>
  </HeadingPairs>
  <TitlesOfParts>
    <vt:vector size="49" baseType="lpstr">
      <vt:lpstr>Courier</vt:lpstr>
      <vt:lpstr>Arial</vt:lpstr>
      <vt:lpstr>Calibri</vt:lpstr>
      <vt:lpstr>Roboto Condensed</vt:lpstr>
      <vt:lpstr>Roboto Condensed Bold</vt:lpstr>
      <vt:lpstr>Roboto Condensed Regular</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De La Salle University</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Kyle Mc Hale Dela Cruz</dc:creator>
  <cp:lastModifiedBy>Vilson Lu</cp:lastModifiedBy>
  <cp:revision>188</cp:revision>
  <dcterms:created xsi:type="dcterms:W3CDTF">2014-10-26T13:20:48Z</dcterms:created>
  <dcterms:modified xsi:type="dcterms:W3CDTF">2015-03-01T12:53:53Z</dcterms:modified>
</cp:coreProperties>
</file>

<file path=docProps/thumbnail.jpeg>
</file>